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3"/>
  </p:notesMasterIdLst>
  <p:sldIdLst>
    <p:sldId id="256" r:id="rId2"/>
    <p:sldId id="257" r:id="rId3"/>
    <p:sldId id="263" r:id="rId4"/>
    <p:sldId id="258" r:id="rId5"/>
    <p:sldId id="272" r:id="rId6"/>
    <p:sldId id="264" r:id="rId7"/>
    <p:sldId id="269" r:id="rId8"/>
    <p:sldId id="270" r:id="rId9"/>
    <p:sldId id="271" r:id="rId10"/>
    <p:sldId id="260" r:id="rId11"/>
    <p:sldId id="274" r:id="rId12"/>
    <p:sldId id="261" r:id="rId13"/>
    <p:sldId id="265" r:id="rId14"/>
    <p:sldId id="267" r:id="rId15"/>
    <p:sldId id="259" r:id="rId16"/>
    <p:sldId id="276" r:id="rId17"/>
    <p:sldId id="273" r:id="rId18"/>
    <p:sldId id="275" r:id="rId19"/>
    <p:sldId id="277" r:id="rId20"/>
    <p:sldId id="278"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49"/>
    <p:restoredTop sz="86830"/>
  </p:normalViewPr>
  <p:slideViewPr>
    <p:cSldViewPr snapToGrid="0" snapToObjects="1">
      <p:cViewPr>
        <p:scale>
          <a:sx n="186" d="100"/>
          <a:sy n="186" d="100"/>
        </p:scale>
        <p:origin x="176" y="19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19:08:40.041"/>
    </inkml:context>
    <inkml:brush xml:id="br0">
      <inkml:brushProperty name="width" value="0.1" units="cm"/>
      <inkml:brushProperty name="height" value="0.1" units="cm"/>
    </inkml:brush>
  </inkml:definitions>
  <inkml:trace contextRef="#ctx0" brushRef="#br0">1 240 24575,'13'-13'0,"6"-3"0,3-2 0,4-3 0,-1 4 0,-4 0 0,-1 3 0,-3 1 0,-3 2 0,-3 2 0,-1 1 0,-1 1 0,2 0 0,1 0 0,0 0 0,1 0 0,-1-1 0,0 0 0,0-1 0,-3 3 0,0 0 0,0 2 0,-2 0 0,-2 2 0,-1 1 0,-1 1 0,0 0 0,0 0 0,1 0 0,1 0 0,1 0 0,0 0 0,1 2 0,1 1 0,0 4 0,1 1 0,3 2 0,2 0 0,3 2 0,1 3 0,1 4 0,-1 1 0,-2-1 0,-2-2 0,-2-2 0,-2-4 0,-2 0 0,0-4 0,-3 0 0,-1-3 0,-1 0 0,-1 1 0,1-1 0,0 1 0,0 0 0,0-2 0,0-1 0,-1 0 0,2-1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18:04:15.877"/>
    </inkml:context>
    <inkml:brush xml:id="br0">
      <inkml:brushProperty name="width" value="0.05" units="cm"/>
      <inkml:brushProperty name="height" value="0.05" units="cm"/>
      <inkml:brushProperty name="color" value="#004F8B"/>
    </inkml:brush>
  </inkml:definitions>
  <inkml:trace contextRef="#ctx0" brushRef="#br0">1 1 24575,'9'0'0,"7"0"0,15 0 0,14 0 0,26 3 0,7 2 0,8 4 0,0 2 0,-14-2 0,-2-3 0,-15-1 0,-12-3 0,-11 0 0,-10 0 0,-7-2 0,-4 0 0,-1 0 0,0 0 0,0 0 0,4 0 0,6 0 0,7 0 0,3 0 0,3 0 0,2 1 0,2 1 0,-1 1 0,-2-1 0,-4-1 0,-2-1 0,-1 0 0,-4 0 0,-2 0 0,-3 0 0,-1 0 0,1 0 0,0 0 0,0 0 0,1 0 0,1 0 0,3 0 0,5 0 0,3 0 0,7 0 0,3 0 0,3 0 0,2 2 0,-2 0 0,-2 1 0,-4 0 0,-5-1 0,-5 1 0,-5 0 0,-4-1 0,-1 0 0,-1-2 0,-1 2 0,2-1 0,-2 1 0,2 0 0,2-2 0,0 1 0,2 1 0,0 1 0,-3 0 0,-2-1 0,-3 0 0,-2-2 0,-2 0 0,-3 0 0,0 0 0,-3 0 0,-1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19:08:42.741"/>
    </inkml:context>
    <inkml:brush xml:id="br0">
      <inkml:brushProperty name="width" value="0.1" units="cm"/>
      <inkml:brushProperty name="height" value="0.1" units="cm"/>
    </inkml:brush>
  </inkml:definitions>
  <inkml:trace contextRef="#ctx0" brushRef="#br0">1 360 24575,'1'-18'0,"5"-4"0,6-2 0,5-2 0,2 0 0,0 1 0,0 4 0,-1 3 0,-1 1 0,-2 3 0,0 1 0,-3 0 0,0 3 0,-3 2 0,1 1 0,1-1 0,1 0 0,0 0 0,-2 3 0,-4 0 0,0 2 0,-1 0 0,1-1 0,0 1 0,1-2 0,0-2 0,1 1 0,1-2 0,0 2 0,1 1 0,-1 0 0,1 1 0,-2 1 0,-1 2 0,-1 1 0,-2 0 0,1 4 0,4 1 0,3 4 0,4 1 0,3 1 0,0 0 0,-1-1 0,-2 1 0,-2 0 0,-2 1 0,-1 2 0,1 0 0,0-1 0,0 1 0,-1 0 0,2 0 0,1-1 0,1 4 0,0-1 0,-1 1 0,-1-2 0,-2-4 0,-3-1 0,-2 1 0,-1-5 0,-3 0 0,-1-6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19:08:45.058"/>
    </inkml:context>
    <inkml:brush xml:id="br0">
      <inkml:brushProperty name="width" value="0.1" units="cm"/>
      <inkml:brushProperty name="height" value="0.1" units="cm"/>
    </inkml:brush>
  </inkml:definitions>
  <inkml:trace contextRef="#ctx0" brushRef="#br0">1 288 24575,'34'-14'0,"7"-6"0,12-11 0,5-4 0,-1 0 0,-4 1 0,-11 8 0,-10 7 0,-11 6 0,-9 8 0,-5-4 0,-2 5 0,0 0 0,0 1 0,1 1 0,-1-1 0,2-1 0,0-2 0,0 1 0,-3 1 0,-1-2 0,-1 2 0,0 2 0,0 9 0,-2 6 0,0 9 0,0 6 0,0 8 0,2 4 0,3 7 0,4 2 0,3-3 0,4 0 0,-1-7 0,0-6 0,-2-5 0,-3-6 0,-3-4 0,-2-4 0,-1-3 0,-1-1 0,0-3 0,-1-2 0,1-2 0,-2-1 0,1-1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17:56:28.840"/>
    </inkml:context>
    <inkml:brush xml:id="br0">
      <inkml:brushProperty name="width" value="0.05" units="cm"/>
      <inkml:brushProperty name="height" value="0.05" units="cm"/>
      <inkml:brushProperty name="color" value="#004F8B"/>
    </inkml:brush>
  </inkml:definitions>
  <inkml:trace contextRef="#ctx0" brushRef="#br0">0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17:56:29.024"/>
    </inkml:context>
    <inkml:brush xml:id="br0">
      <inkml:brushProperty name="width" value="0.05" units="cm"/>
      <inkml:brushProperty name="height" value="0.05" units="cm"/>
      <inkml:brushProperty name="color" value="#004F8B"/>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17:56:38.091"/>
    </inkml:context>
    <inkml:brush xml:id="br0">
      <inkml:brushProperty name="width" value="0.05" units="cm"/>
      <inkml:brushProperty name="height" value="0.05" units="cm"/>
      <inkml:brushProperty name="color" value="#004F8B"/>
    </inkml:brush>
  </inkml:definitions>
  <inkml:trace contextRef="#ctx0" brushRef="#br0">1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20:28:09.257"/>
    </inkml:context>
    <inkml:brush xml:id="br0">
      <inkml:brushProperty name="width" value="0.05" units="cm"/>
      <inkml:brushProperty name="height" value="0.05" units="cm"/>
      <inkml:brushProperty name="color" value="#004F8B"/>
    </inkml:brush>
  </inkml:definitions>
  <inkml:trace contextRef="#ctx0" brushRef="#br0">0 1 24575,'19'0'0,"9"0"0,19 0 0,18 0 0,17 0 0,7 0 0,6 0 0,-3 0 0,-12 2 0,-15 3 0,-17 1 0,-13 0 0,-5-1 0,-2-4 0,1 2 0,4-1 0,4 0 0,3 0 0,6-2 0,2 0 0,-4 0 0,-3 0 0,-10 0 0,-5 0 0,-5 0 0,-6 0 0,-2 0 0,2 0 0,3 0 0,4 0 0,3 0 0,5 0 0,5 0 0,8 0 0,4 0 0,-1 0 0,-7 0 0,-7 0 0,-8 0 0,-4 0 0,-3 0 0,-2 0 0,0 0 0,0 0 0,-2 0 0,2 0 0,3 0 0,17 0 0,-9-3 0,8-1 0,-16-1 0,-3 1 0,-2 4 0,0 0 0,-6 0 0,1 0 0,-6 0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20:28:13.658"/>
    </inkml:context>
    <inkml:brush xml:id="br0">
      <inkml:brushProperty name="width" value="0.05" units="cm"/>
      <inkml:brushProperty name="height" value="0.05" units="cm"/>
      <inkml:brushProperty name="color" value="#004F8B"/>
    </inkml:brush>
  </inkml:definitions>
  <inkml:trace contextRef="#ctx0" brushRef="#br0">0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20:28:32.191"/>
    </inkml:context>
    <inkml:brush xml:id="br0">
      <inkml:brushProperty name="width" value="0.05" units="cm"/>
      <inkml:brushProperty name="height" value="0.05" units="cm"/>
      <inkml:brushProperty name="color" value="#004F8B"/>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4A31B4-B8A2-794C-A428-F991C4DBC6CC}" type="datetimeFigureOut">
              <a:rPr lang="en-US" smtClean="0"/>
              <a:t>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5E294D-44A6-A544-ACE6-8E3618DE48B4}" type="slidenum">
              <a:rPr lang="en-US" smtClean="0"/>
              <a:t>‹#›</a:t>
            </a:fld>
            <a:endParaRPr lang="en-US"/>
          </a:p>
        </p:txBody>
      </p:sp>
    </p:spTree>
    <p:extLst>
      <p:ext uri="{BB962C8B-B14F-4D97-AF65-F5344CB8AC3E}">
        <p14:creationId xmlns:p14="http://schemas.microsoft.com/office/powerpoint/2010/main" val="235904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achinelearningmastery.com/what-are-word-embedding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p.migdal.pl/2017/01/06/king-man-woman-queen-why.html"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5E294D-44A6-A544-ACE6-8E3618DE48B4}" type="slidenum">
              <a:rPr lang="en-US" smtClean="0"/>
              <a:t>1</a:t>
            </a:fld>
            <a:endParaRPr lang="en-US"/>
          </a:p>
        </p:txBody>
      </p:sp>
    </p:spTree>
    <p:extLst>
      <p:ext uri="{BB962C8B-B14F-4D97-AF65-F5344CB8AC3E}">
        <p14:creationId xmlns:p14="http://schemas.microsoft.com/office/powerpoint/2010/main" val="785449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https://</a:t>
            </a:r>
            <a:r>
              <a:rPr lang="en-US" sz="2000" dirty="0" err="1"/>
              <a:t>colab.research.google.com</a:t>
            </a:r>
            <a:r>
              <a:rPr lang="en-US" sz="2000" dirty="0"/>
              <a:t>/</a:t>
            </a:r>
            <a:r>
              <a:rPr lang="en-US" sz="2000" dirty="0" err="1"/>
              <a:t>github</a:t>
            </a:r>
            <a:r>
              <a:rPr lang="en-US" sz="2000" dirty="0"/>
              <a:t>/srivatsan88/End-to-End-Time-Series/blob/master/</a:t>
            </a:r>
            <a:r>
              <a:rPr lang="en-US" sz="2000" dirty="0" err="1"/>
              <a:t>Time_Series_Functions_for_Sequencing.ipynb</a:t>
            </a:r>
            <a:endParaRPr lang="en-US" sz="2000" dirty="0"/>
          </a:p>
          <a:p>
            <a:endParaRPr lang="en-US" sz="2000" dirty="0"/>
          </a:p>
          <a:p>
            <a:r>
              <a:rPr lang="en-US" sz="2000" dirty="0"/>
              <a:t>Multivariate time series modeling </a:t>
            </a:r>
          </a:p>
          <a:p>
            <a:r>
              <a:rPr lang="en-US" sz="2000" dirty="0"/>
              <a:t>https://</a:t>
            </a:r>
            <a:r>
              <a:rPr lang="en-US" sz="2000" dirty="0" err="1"/>
              <a:t>github.com</a:t>
            </a:r>
            <a:r>
              <a:rPr lang="en-US" sz="2000" dirty="0"/>
              <a:t>/srivatsan88/End-to-End-Time-Series/blob/master/</a:t>
            </a:r>
            <a:r>
              <a:rPr lang="en-US" sz="2000" dirty="0" err="1"/>
              <a:t>Multivariate_Time_Series_Modeling_using_LSTM.ipynb</a:t>
            </a:r>
            <a:r>
              <a:rPr lang="en-US" sz="2000" dirty="0"/>
              <a:t> </a:t>
            </a:r>
          </a:p>
          <a:p>
            <a:endParaRPr lang="en-US" sz="2000" dirty="0"/>
          </a:p>
          <a:p>
            <a:endParaRPr lang="en-US" sz="2000" dirty="0"/>
          </a:p>
          <a:p>
            <a:r>
              <a:rPr lang="en-US" sz="2000" dirty="0"/>
              <a:t>The dataset is about the energy consumption of the appliance, the features contains the energy use of the lights, the temperature outside, the humidity in the kitchen and the visibility from the weather station. </a:t>
            </a:r>
          </a:p>
          <a:p>
            <a:endParaRPr lang="en-US" sz="2000" dirty="0"/>
          </a:p>
          <a:p>
            <a:r>
              <a:rPr lang="en-US" sz="2000" dirty="0" err="1"/>
              <a:t>TimeSeriesgenerator</a:t>
            </a:r>
            <a:r>
              <a:rPr lang="en-US" sz="2000" dirty="0"/>
              <a:t>: </a:t>
            </a:r>
          </a:p>
          <a:p>
            <a:r>
              <a:rPr lang="en-US" sz="2000" dirty="0"/>
              <a:t>When dividing the dataset, we are using features and target, we keep as features the target itself as it is the concept itself of </a:t>
            </a:r>
            <a:r>
              <a:rPr lang="en-US" sz="2000" dirty="0" err="1"/>
              <a:t>lstm</a:t>
            </a:r>
            <a:r>
              <a:rPr lang="en-US" sz="2000" dirty="0"/>
              <a:t> </a:t>
            </a:r>
          </a:p>
          <a:p>
            <a:endParaRPr lang="en-US" sz="2000" dirty="0"/>
          </a:p>
          <a:p>
            <a:r>
              <a:rPr lang="en-US" sz="2000" dirty="0"/>
              <a:t>We see that the target vector that his output is the 3 timestep, as in the code, we set the length to 2, meaning we are looking at the 2 timesteps before and want to predict the 3</a:t>
            </a:r>
            <a:r>
              <a:rPr lang="en-US" sz="2000" baseline="30000" dirty="0"/>
              <a:t>rd</a:t>
            </a:r>
            <a:r>
              <a:rPr lang="en-US" sz="2000" dirty="0"/>
              <a:t> time steps. </a:t>
            </a:r>
          </a:p>
          <a:p>
            <a:endParaRPr lang="en-US" sz="2000" dirty="0"/>
          </a:p>
          <a:p>
            <a:r>
              <a:rPr lang="en-US" sz="2000" dirty="0"/>
              <a:t>We also make sure to not shuffle the data. </a:t>
            </a:r>
          </a:p>
          <a:p>
            <a:endParaRPr lang="en-US" sz="2000" dirty="0"/>
          </a:p>
          <a:p>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2000" b="1" kern="1200" dirty="0" err="1">
                <a:solidFill>
                  <a:schemeClr val="tx1"/>
                </a:solidFill>
                <a:effectLst/>
                <a:latin typeface="+mn-lt"/>
                <a:ea typeface="+mn-ea"/>
                <a:cs typeface="+mn-cs"/>
              </a:rPr>
              <a:t>Window_lenght</a:t>
            </a:r>
            <a:r>
              <a:rPr lang="en-CA" sz="2000" b="1" kern="1200" dirty="0">
                <a:solidFill>
                  <a:schemeClr val="tx1"/>
                </a:solidFill>
                <a:effectLst/>
                <a:latin typeface="+mn-lt"/>
                <a:ea typeface="+mn-ea"/>
                <a:cs typeface="+mn-cs"/>
              </a:rPr>
              <a:t> </a:t>
            </a:r>
            <a:r>
              <a:rPr lang="en-CA" sz="2000" kern="1200" dirty="0">
                <a:solidFill>
                  <a:schemeClr val="tx1"/>
                </a:solidFill>
                <a:effectLst/>
                <a:latin typeface="+mn-lt"/>
                <a:ea typeface="+mn-ea"/>
                <a:cs typeface="+mn-cs"/>
              </a:rPr>
              <a:t>= on a day of 10 min interval, I have 144 datapoints. Thus 5 days of data</a:t>
            </a:r>
          </a:p>
          <a:p>
            <a:endParaRPr lang="en-US" sz="2000" dirty="0"/>
          </a:p>
          <a:p>
            <a:endParaRPr lang="en-US" sz="2000" dirty="0"/>
          </a:p>
        </p:txBody>
      </p:sp>
      <p:sp>
        <p:nvSpPr>
          <p:cNvPr id="4" name="Slide Number Placeholder 3"/>
          <p:cNvSpPr>
            <a:spLocks noGrp="1"/>
          </p:cNvSpPr>
          <p:nvPr>
            <p:ph type="sldNum" sz="quarter" idx="5"/>
          </p:nvPr>
        </p:nvSpPr>
        <p:spPr/>
        <p:txBody>
          <a:bodyPr/>
          <a:lstStyle/>
          <a:p>
            <a:fld id="{E25E294D-44A6-A544-ACE6-8E3618DE48B4}" type="slidenum">
              <a:rPr lang="en-US" smtClean="0"/>
              <a:t>10</a:t>
            </a:fld>
            <a:endParaRPr lang="en-US"/>
          </a:p>
        </p:txBody>
      </p:sp>
    </p:spTree>
    <p:extLst>
      <p:ext uri="{BB962C8B-B14F-4D97-AF65-F5344CB8AC3E}">
        <p14:creationId xmlns:p14="http://schemas.microsoft.com/office/powerpoint/2010/main" val="2200613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There are two main ways to deal with missing sequence data: </a:t>
            </a:r>
          </a:p>
          <a:p>
            <a:endParaRPr lang="en-US" sz="2800" dirty="0"/>
          </a:p>
          <a:p>
            <a:r>
              <a:rPr lang="en-US" sz="2800" dirty="0"/>
              <a:t>1. The first one is to make the model learn with the missing value by replacing the value with a value that does not appear naturally in the input. Such as -1 when you normalize your data between [0,1]</a:t>
            </a:r>
          </a:p>
          <a:p>
            <a:r>
              <a:rPr lang="en-US" sz="2800" dirty="0"/>
              <a:t>So you simply replace the </a:t>
            </a:r>
            <a:r>
              <a:rPr lang="en-US" sz="2800" dirty="0" err="1"/>
              <a:t>NaN</a:t>
            </a:r>
            <a:r>
              <a:rPr lang="en-US" sz="2800" dirty="0"/>
              <a:t> value and train your model as-is </a:t>
            </a:r>
          </a:p>
          <a:p>
            <a:endParaRPr lang="en-US" sz="2800" dirty="0"/>
          </a:p>
          <a:p>
            <a:endParaRPr lang="en-US" sz="2800" dirty="0"/>
          </a:p>
          <a:p>
            <a:r>
              <a:rPr lang="en-US" sz="2800" dirty="0"/>
              <a:t>2. Masking missing value </a:t>
            </a:r>
          </a:p>
          <a:p>
            <a:r>
              <a:rPr lang="en-US" sz="2800" dirty="0"/>
              <a:t>We can use a masking layer as the first layer to the network</a:t>
            </a:r>
          </a:p>
          <a:p>
            <a:r>
              <a:rPr lang="en-US" sz="2800" dirty="0"/>
              <a:t>When defining the layer, we can specify which value we want to mask. You can play with it by only masking the timestep if all the features are having a missing value, then you remove the timestep. </a:t>
            </a:r>
          </a:p>
          <a:p>
            <a:endParaRPr lang="en-US" sz="2800" dirty="0"/>
          </a:p>
          <a:p>
            <a:r>
              <a:rPr lang="en-US" sz="2800" dirty="0"/>
              <a:t>As you see, you have to specify the input shape as the mask layer is the first layer. </a:t>
            </a:r>
          </a:p>
          <a:p>
            <a:endParaRPr lang="en-US" sz="2800" dirty="0"/>
          </a:p>
          <a:p>
            <a:r>
              <a:rPr lang="en-US" sz="2800" dirty="0"/>
              <a:t>3. Techniques for </a:t>
            </a:r>
            <a:r>
              <a:rPr lang="en-US" sz="2800" dirty="0" err="1"/>
              <a:t>outlers</a:t>
            </a:r>
            <a:r>
              <a:rPr lang="en-US" sz="2800" dirty="0"/>
              <a:t>: </a:t>
            </a:r>
          </a:p>
          <a:p>
            <a:r>
              <a:rPr lang="en-US" sz="2800" dirty="0"/>
              <a:t>I haven’t dig enough into that, but I saw a couple of tutorial, when dealing with outliers in a sequence data problem, using the </a:t>
            </a:r>
            <a:r>
              <a:rPr lang="en-US" sz="2800" dirty="0" err="1"/>
              <a:t>minmaxscaler</a:t>
            </a:r>
            <a:r>
              <a:rPr lang="en-US" sz="2800" dirty="0"/>
              <a:t> instead of the standard scaler. </a:t>
            </a:r>
          </a:p>
          <a:p>
            <a:endParaRPr lang="en-US" sz="2800" dirty="0"/>
          </a:p>
          <a:p>
            <a:endParaRPr lang="en-US" sz="2800" dirty="0"/>
          </a:p>
        </p:txBody>
      </p:sp>
      <p:sp>
        <p:nvSpPr>
          <p:cNvPr id="4" name="Slide Number Placeholder 3"/>
          <p:cNvSpPr>
            <a:spLocks noGrp="1"/>
          </p:cNvSpPr>
          <p:nvPr>
            <p:ph type="sldNum" sz="quarter" idx="5"/>
          </p:nvPr>
        </p:nvSpPr>
        <p:spPr/>
        <p:txBody>
          <a:bodyPr/>
          <a:lstStyle/>
          <a:p>
            <a:fld id="{E25E294D-44A6-A544-ACE6-8E3618DE48B4}" type="slidenum">
              <a:rPr lang="en-US" smtClean="0"/>
              <a:t>12</a:t>
            </a:fld>
            <a:endParaRPr lang="en-US"/>
          </a:p>
        </p:txBody>
      </p:sp>
    </p:spTree>
    <p:extLst>
      <p:ext uri="{BB962C8B-B14F-4D97-AF65-F5344CB8AC3E}">
        <p14:creationId xmlns:p14="http://schemas.microsoft.com/office/powerpoint/2010/main" val="1497167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1" dirty="0"/>
              <a:t>Batch size: </a:t>
            </a:r>
            <a:r>
              <a:rPr lang="en-CA" sz="1200" b="0" i="0" u="none" strike="noStrike" kern="1200" dirty="0">
                <a:solidFill>
                  <a:schemeClr val="tx1"/>
                </a:solidFill>
                <a:effectLst/>
                <a:latin typeface="+mn-lt"/>
                <a:ea typeface="+mn-ea"/>
                <a:cs typeface="+mn-cs"/>
              </a:rPr>
              <a:t>Batch size controls how often to update the weights of the network. It has been shown that smaller batch size could help prevents overfitting, although a consequences might be </a:t>
            </a:r>
          </a:p>
          <a:p>
            <a:pPr fontAlgn="base"/>
            <a:r>
              <a:rPr lang="en-CA" sz="1200" b="0" i="0" u="none" strike="sngStrike" kern="1200" dirty="0">
                <a:solidFill>
                  <a:schemeClr val="tx1"/>
                </a:solidFill>
                <a:effectLst/>
                <a:latin typeface="+mn-lt"/>
                <a:ea typeface="+mn-ea"/>
                <a:cs typeface="+mn-cs"/>
              </a:rPr>
              <a:t> A batch size of 1 is technically performing online learning.</a:t>
            </a:r>
          </a:p>
          <a:p>
            <a:pPr fontAlgn="base"/>
            <a:r>
              <a:rPr lang="en-CA" sz="1200" b="0" i="0" u="none" strike="sngStrike" kern="1200" dirty="0">
                <a:solidFill>
                  <a:schemeClr val="tx1"/>
                </a:solidFill>
                <a:effectLst/>
                <a:latin typeface="+mn-lt"/>
                <a:ea typeface="+mn-ea"/>
                <a:cs typeface="+mn-cs"/>
              </a:rPr>
              <a:t>That is where the network is updated after each training pattern. This can be contrasted with batch learning, where the weights are only updated at the end of each epoch.</a:t>
            </a:r>
          </a:p>
          <a:p>
            <a:endParaRPr lang="en-US" b="1" dirty="0"/>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Momentum: </a:t>
            </a:r>
            <a:r>
              <a:rPr lang="en-US" sz="1200" kern="1200" dirty="0">
                <a:solidFill>
                  <a:schemeClr val="tx1"/>
                </a:solidFill>
                <a:effectLst/>
                <a:latin typeface="+mn-lt"/>
                <a:ea typeface="+mn-ea"/>
                <a:cs typeface="+mn-cs"/>
              </a:rPr>
              <a:t>Momentum is a unique hyperparameter which allows the accumulation of the gradients of the past steps to determine the direction to go with, instead of using the gradient of only the current step to guide the search.</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Optimization: Adam: </a:t>
            </a:r>
            <a:r>
              <a:rPr lang="en-US" sz="1200" kern="1200" dirty="0">
                <a:solidFill>
                  <a:schemeClr val="tx1"/>
                </a:solidFill>
                <a:effectLst/>
                <a:latin typeface="+mn-lt"/>
                <a:ea typeface="+mn-ea"/>
                <a:cs typeface="+mn-cs"/>
              </a:rPr>
              <a:t>To better handle the complex training dynamics, as plain gradient descent can’t handle. </a:t>
            </a:r>
          </a:p>
          <a:p>
            <a:endParaRPr lang="en-US" b="1" dirty="0"/>
          </a:p>
          <a:p>
            <a:endParaRPr lang="en-US" b="1" dirty="0"/>
          </a:p>
          <a:p>
            <a:r>
              <a:rPr lang="en-US" b="1" dirty="0"/>
              <a:t>Dropout: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parameter p controlling the probability of units being dropped. In this case, when we use p=0.5 we are essentially asking </a:t>
            </a:r>
            <a:r>
              <a:rPr lang="en-CA" sz="1200" kern="1200" dirty="0" err="1">
                <a:solidFill>
                  <a:schemeClr val="tx1"/>
                </a:solidFill>
                <a:effectLst/>
                <a:latin typeface="+mn-lt"/>
                <a:ea typeface="+mn-ea"/>
                <a:cs typeface="+mn-cs"/>
              </a:rPr>
              <a:t>PyTorch</a:t>
            </a:r>
            <a:r>
              <a:rPr lang="en-CA" sz="1200" kern="1200" dirty="0">
                <a:solidFill>
                  <a:schemeClr val="tx1"/>
                </a:solidFill>
                <a:effectLst/>
                <a:latin typeface="+mn-lt"/>
                <a:ea typeface="+mn-ea"/>
                <a:cs typeface="+mn-cs"/>
              </a:rPr>
              <a:t> to drop each unit with probability 50%.</a:t>
            </a:r>
          </a:p>
          <a:p>
            <a:endParaRPr lang="en-US" b="1" dirty="0"/>
          </a:p>
        </p:txBody>
      </p:sp>
      <p:sp>
        <p:nvSpPr>
          <p:cNvPr id="4" name="Slide Number Placeholder 3"/>
          <p:cNvSpPr>
            <a:spLocks noGrp="1"/>
          </p:cNvSpPr>
          <p:nvPr>
            <p:ph type="sldNum" sz="quarter" idx="5"/>
          </p:nvPr>
        </p:nvSpPr>
        <p:spPr/>
        <p:txBody>
          <a:bodyPr/>
          <a:lstStyle/>
          <a:p>
            <a:fld id="{E25E294D-44A6-A544-ACE6-8E3618DE48B4}" type="slidenum">
              <a:rPr lang="en-US" smtClean="0"/>
              <a:t>15</a:t>
            </a:fld>
            <a:endParaRPr lang="en-US"/>
          </a:p>
        </p:txBody>
      </p:sp>
    </p:spTree>
    <p:extLst>
      <p:ext uri="{BB962C8B-B14F-4D97-AF65-F5344CB8AC3E}">
        <p14:creationId xmlns:p14="http://schemas.microsoft.com/office/powerpoint/2010/main" val="1371249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Going back to the slide on the application encoder-decoder, if we examine it closely, we see that the model has a dual structure with an encoder and decoder,</a:t>
            </a:r>
            <a:endParaRPr lang="en-US" dirty="0"/>
          </a:p>
          <a:p>
            <a:endParaRPr lang="en-US" dirty="0"/>
          </a:p>
        </p:txBody>
      </p:sp>
      <p:sp>
        <p:nvSpPr>
          <p:cNvPr id="4" name="Slide Number Placeholder 3"/>
          <p:cNvSpPr>
            <a:spLocks noGrp="1"/>
          </p:cNvSpPr>
          <p:nvPr>
            <p:ph type="sldNum" sz="quarter" idx="5"/>
          </p:nvPr>
        </p:nvSpPr>
        <p:spPr/>
        <p:txBody>
          <a:bodyPr/>
          <a:lstStyle/>
          <a:p>
            <a:fld id="{E25E294D-44A6-A544-ACE6-8E3618DE48B4}" type="slidenum">
              <a:rPr lang="en-US" smtClean="0"/>
              <a:t>16</a:t>
            </a:fld>
            <a:endParaRPr lang="en-US"/>
          </a:p>
        </p:txBody>
      </p:sp>
    </p:spTree>
    <p:extLst>
      <p:ext uri="{BB962C8B-B14F-4D97-AF65-F5344CB8AC3E}">
        <p14:creationId xmlns:p14="http://schemas.microsoft.com/office/powerpoint/2010/main" val="567055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The encoder </a:t>
            </a:r>
            <a:r>
              <a:rPr lang="en-US" sz="2800" dirty="0" err="1"/>
              <a:t>ecnode</a:t>
            </a:r>
            <a:r>
              <a:rPr lang="en-US" sz="2800" dirty="0"/>
              <a:t> the sentences by processing each item in the input sequence in its original language, then it compiles the information and capture it into a vector, which we called context vector or the hidden state, and then a decoder takes that vector representation as inputs and produce the output sequence of each item. Both encoder and encoder are RNN. </a:t>
            </a:r>
          </a:p>
          <a:p>
            <a:endParaRPr lang="en-US" sz="2800" dirty="0"/>
          </a:p>
          <a:p>
            <a:r>
              <a:rPr lang="en-US" sz="2800" dirty="0"/>
              <a:t>The problem here is that the entire content as to be encoded into a single vector and that is actually a huge amount of information for regular RNN. </a:t>
            </a:r>
          </a:p>
          <a:p>
            <a:r>
              <a:rPr lang="en-US" sz="2800" dirty="0"/>
              <a:t>To get around this problem, a new architecture has been built, instead of having access to the final encoded state of all the time steps in the original sentence, (see visualization) </a:t>
            </a:r>
          </a:p>
          <a:p>
            <a:endParaRPr lang="en-US" sz="2800" dirty="0"/>
          </a:p>
          <a:p>
            <a:r>
              <a:rPr lang="en-US" sz="2800" dirty="0"/>
              <a:t>Word embedding: </a:t>
            </a:r>
          </a:p>
          <a:p>
            <a:r>
              <a:rPr lang="en-CA" sz="1200" b="0" i="0" u="none" strike="noStrike" kern="1200" dirty="0">
                <a:solidFill>
                  <a:schemeClr val="tx1"/>
                </a:solidFill>
                <a:effectLst/>
                <a:latin typeface="+mn-lt"/>
                <a:ea typeface="+mn-ea"/>
                <a:cs typeface="+mn-cs"/>
              </a:rPr>
              <a:t>The word, however, needs to be represented by a vector. To transform a word into a vector, we turn to the class of methods called “</a:t>
            </a:r>
            <a:r>
              <a:rPr lang="en-CA" sz="1200" b="0" i="0" u="none" strike="noStrike" kern="1200" dirty="0">
                <a:solidFill>
                  <a:schemeClr val="tx1"/>
                </a:solidFill>
                <a:effectLst/>
                <a:latin typeface="+mn-lt"/>
                <a:ea typeface="+mn-ea"/>
                <a:cs typeface="+mn-cs"/>
                <a:hlinkClick r:id="rId3"/>
              </a:rPr>
              <a:t>word embedding</a:t>
            </a:r>
            <a:r>
              <a:rPr lang="en-CA" sz="1200" b="0" i="0" u="none" strike="noStrike" kern="1200" dirty="0">
                <a:solidFill>
                  <a:schemeClr val="tx1"/>
                </a:solidFill>
                <a:effectLst/>
                <a:latin typeface="+mn-lt"/>
                <a:ea typeface="+mn-ea"/>
                <a:cs typeface="+mn-cs"/>
              </a:rPr>
              <a:t>” algorithms. These turn words into vector spaces that capture a lot of the meaning/semantic information of the words (e.g. </a:t>
            </a:r>
            <a:r>
              <a:rPr lang="en-CA" sz="1200" b="0" i="0" u="none" strike="noStrike" kern="1200" dirty="0">
                <a:solidFill>
                  <a:schemeClr val="tx1"/>
                </a:solidFill>
                <a:effectLst/>
                <a:latin typeface="+mn-lt"/>
                <a:ea typeface="+mn-ea"/>
                <a:cs typeface="+mn-cs"/>
                <a:hlinkClick r:id="rId4"/>
              </a:rPr>
              <a:t>king - man + woman = queen</a:t>
            </a:r>
            <a:r>
              <a:rPr lang="en-CA" sz="1200" b="0" i="0" u="none" strike="noStrike" kern="1200" dirty="0">
                <a:solidFill>
                  <a:schemeClr val="tx1"/>
                </a:solidFill>
                <a:effectLst/>
                <a:latin typeface="+mn-lt"/>
                <a:ea typeface="+mn-ea"/>
                <a:cs typeface="+mn-cs"/>
              </a:rPr>
              <a:t>). </a:t>
            </a:r>
            <a:r>
              <a:rPr lang="en-US" sz="2800" dirty="0"/>
              <a:t> </a:t>
            </a:r>
          </a:p>
        </p:txBody>
      </p:sp>
      <p:sp>
        <p:nvSpPr>
          <p:cNvPr id="4" name="Slide Number Placeholder 3"/>
          <p:cNvSpPr>
            <a:spLocks noGrp="1"/>
          </p:cNvSpPr>
          <p:nvPr>
            <p:ph type="sldNum" sz="quarter" idx="5"/>
          </p:nvPr>
        </p:nvSpPr>
        <p:spPr/>
        <p:txBody>
          <a:bodyPr/>
          <a:lstStyle/>
          <a:p>
            <a:fld id="{E25E294D-44A6-A544-ACE6-8E3618DE48B4}" type="slidenum">
              <a:rPr lang="en-US" smtClean="0"/>
              <a:t>17</a:t>
            </a:fld>
            <a:endParaRPr lang="en-US"/>
          </a:p>
        </p:txBody>
      </p:sp>
    </p:spTree>
    <p:extLst>
      <p:ext uri="{BB962C8B-B14F-4D97-AF65-F5344CB8AC3E}">
        <p14:creationId xmlns:p14="http://schemas.microsoft.com/office/powerpoint/2010/main" val="315265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Instead of simply passing to the decoder the last hidden state, we pass all the hidden states. </a:t>
            </a:r>
          </a:p>
          <a:p>
            <a:endParaRPr lang="en-US" dirty="0"/>
          </a:p>
          <a:p>
            <a:r>
              <a:rPr lang="en-US" dirty="0"/>
              <a:t>Second: Extra steps are done by the decoder,: </a:t>
            </a:r>
          </a:p>
          <a:p>
            <a:pPr marL="228600" indent="-228600">
              <a:buAutoNum type="arabicPeriod"/>
            </a:pPr>
            <a:r>
              <a:rPr lang="en-US" dirty="0"/>
              <a:t>He looks carefully at each of the hidden state, each hidden state is associated with a certain word in the input sequence. </a:t>
            </a:r>
          </a:p>
          <a:p>
            <a:pPr marL="228600" indent="-228600">
              <a:buAutoNum type="arabicPeriod"/>
            </a:pPr>
            <a:r>
              <a:rPr lang="en-US" dirty="0"/>
              <a:t>Give each hidden state a score</a:t>
            </a:r>
          </a:p>
          <a:p>
            <a:pPr marL="228600" indent="-228600">
              <a:buAutoNum type="arabicPeriod"/>
            </a:pPr>
            <a:r>
              <a:rPr lang="en-US" dirty="0"/>
              <a:t>Then he multiply each hidden state by its </a:t>
            </a:r>
            <a:r>
              <a:rPr lang="en-US" dirty="0" err="1"/>
              <a:t>sofmaced</a:t>
            </a:r>
            <a:r>
              <a:rPr lang="en-US" dirty="0"/>
              <a:t> score, which </a:t>
            </a:r>
          </a:p>
        </p:txBody>
      </p:sp>
      <p:sp>
        <p:nvSpPr>
          <p:cNvPr id="4" name="Slide Number Placeholder 3"/>
          <p:cNvSpPr>
            <a:spLocks noGrp="1"/>
          </p:cNvSpPr>
          <p:nvPr>
            <p:ph type="sldNum" sz="quarter" idx="5"/>
          </p:nvPr>
        </p:nvSpPr>
        <p:spPr/>
        <p:txBody>
          <a:bodyPr/>
          <a:lstStyle/>
          <a:p>
            <a:fld id="{E25E294D-44A6-A544-ACE6-8E3618DE48B4}" type="slidenum">
              <a:rPr lang="en-US" smtClean="0"/>
              <a:t>18</a:t>
            </a:fld>
            <a:endParaRPr lang="en-US"/>
          </a:p>
        </p:txBody>
      </p:sp>
    </p:spTree>
    <p:extLst>
      <p:ext uri="{BB962C8B-B14F-4D97-AF65-F5344CB8AC3E}">
        <p14:creationId xmlns:p14="http://schemas.microsoft.com/office/powerpoint/2010/main" val="4002357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Self-attention: Allows the model to associate each individuals world of the input to </a:t>
            </a:r>
            <a:r>
              <a:rPr lang="en-CA" sz="1200" b="1" kern="1200" dirty="0">
                <a:solidFill>
                  <a:schemeClr val="tx1"/>
                </a:solidFill>
                <a:effectLst/>
                <a:latin typeface="+mn-lt"/>
                <a:ea typeface="+mn-ea"/>
                <a:cs typeface="+mn-cs"/>
              </a:rPr>
              <a:t>other words in the input</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For example, here you learn his relation with other words</a:t>
            </a:r>
          </a:p>
          <a:p>
            <a:endParaRPr lang="en-US" dirty="0"/>
          </a:p>
        </p:txBody>
      </p:sp>
      <p:sp>
        <p:nvSpPr>
          <p:cNvPr id="4" name="Slide Number Placeholder 3"/>
          <p:cNvSpPr>
            <a:spLocks noGrp="1"/>
          </p:cNvSpPr>
          <p:nvPr>
            <p:ph type="sldNum" sz="quarter" idx="5"/>
          </p:nvPr>
        </p:nvSpPr>
        <p:spPr/>
        <p:txBody>
          <a:bodyPr/>
          <a:lstStyle/>
          <a:p>
            <a:fld id="{E25E294D-44A6-A544-ACE6-8E3618DE48B4}" type="slidenum">
              <a:rPr lang="en-US" smtClean="0"/>
              <a:t>19</a:t>
            </a:fld>
            <a:endParaRPr lang="en-US"/>
          </a:p>
        </p:txBody>
      </p:sp>
    </p:spTree>
    <p:extLst>
      <p:ext uri="{BB962C8B-B14F-4D97-AF65-F5344CB8AC3E}">
        <p14:creationId xmlns:p14="http://schemas.microsoft.com/office/powerpoint/2010/main" val="857723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1. </a:t>
            </a:r>
            <a:r>
              <a:rPr lang="en-CA" sz="1200" kern="1200" dirty="0">
                <a:solidFill>
                  <a:schemeClr val="tx1"/>
                </a:solidFill>
                <a:effectLst/>
                <a:latin typeface="+mn-lt"/>
                <a:ea typeface="+mn-ea"/>
                <a:cs typeface="+mn-cs"/>
              </a:rPr>
              <a:t>To achieve self-attention, we feed the input to 3 fully connected layers, to create tree component, a query, a key and a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2. Description of key query and value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3. The Score matrix: </a:t>
            </a:r>
            <a:r>
              <a:rPr lang="en-CA" sz="1200" kern="1200" dirty="0">
                <a:solidFill>
                  <a:schemeClr val="tx1"/>
                </a:solidFill>
                <a:effectLst/>
                <a:latin typeface="+mn-lt"/>
                <a:ea typeface="+mn-ea"/>
                <a:cs typeface="+mn-cs"/>
              </a:rPr>
              <a:t>Tells you how much focus should a world be put with another word. Higher the score, higher the focus.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4. Then the score get scale down to allow for more stable gradient.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kern="1200" dirty="0">
                <a:solidFill>
                  <a:schemeClr val="tx1"/>
                </a:solidFill>
                <a:effectLst/>
                <a:latin typeface="+mn-lt"/>
                <a:ea typeface="+mn-ea"/>
                <a:cs typeface="+mn-cs"/>
              </a:rPr>
              <a:t>5. </a:t>
            </a:r>
            <a:r>
              <a:rPr lang="en-CA" sz="1200" b="1" kern="1200" dirty="0" err="1">
                <a:solidFill>
                  <a:schemeClr val="tx1"/>
                </a:solidFill>
                <a:effectLst/>
                <a:latin typeface="+mn-lt"/>
                <a:ea typeface="+mn-ea"/>
                <a:cs typeface="+mn-cs"/>
              </a:rPr>
              <a:t>Softmax</a:t>
            </a:r>
            <a:r>
              <a:rPr lang="en-CA" sz="1200" b="1"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Next you take the </a:t>
            </a:r>
            <a:r>
              <a:rPr lang="en-CA" sz="1200" kern="1200" dirty="0" err="1">
                <a:solidFill>
                  <a:schemeClr val="tx1"/>
                </a:solidFill>
                <a:effectLst/>
                <a:latin typeface="+mn-lt"/>
                <a:ea typeface="+mn-ea"/>
                <a:cs typeface="+mn-cs"/>
              </a:rPr>
              <a:t>softmax</a:t>
            </a:r>
            <a:r>
              <a:rPr lang="en-CA" sz="1200" kern="1200" dirty="0">
                <a:solidFill>
                  <a:schemeClr val="tx1"/>
                </a:solidFill>
                <a:effectLst/>
                <a:latin typeface="+mn-lt"/>
                <a:ea typeface="+mn-ea"/>
                <a:cs typeface="+mn-cs"/>
              </a:rPr>
              <a:t>, so that the value probability becomes between 0 and 1. Thus, the higher or lower number get closer to the min or max, which allows the model to be more sure of his decision.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6. </a:t>
            </a:r>
            <a:r>
              <a:rPr lang="en-CA" sz="1200" kern="1200" dirty="0">
                <a:solidFill>
                  <a:schemeClr val="tx1"/>
                </a:solidFill>
                <a:effectLst/>
                <a:latin typeface="+mn-lt"/>
                <a:ea typeface="+mn-ea"/>
                <a:cs typeface="+mn-cs"/>
              </a:rPr>
              <a:t>Then you multiply the attention weight (which is the </a:t>
            </a:r>
            <a:r>
              <a:rPr lang="en-CA" sz="1200" kern="1200" dirty="0" err="1">
                <a:solidFill>
                  <a:schemeClr val="tx1"/>
                </a:solidFill>
                <a:effectLst/>
                <a:latin typeface="+mn-lt"/>
                <a:ea typeface="+mn-ea"/>
                <a:cs typeface="+mn-cs"/>
              </a:rPr>
              <a:t>softmax</a:t>
            </a:r>
            <a:r>
              <a:rPr lang="en-CA" sz="1200" kern="1200" dirty="0">
                <a:solidFill>
                  <a:schemeClr val="tx1"/>
                </a:solidFill>
                <a:effectLst/>
                <a:latin typeface="+mn-lt"/>
                <a:ea typeface="+mn-ea"/>
                <a:cs typeface="+mn-cs"/>
              </a:rPr>
              <a:t>) and multiply it by the value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7. This part finishes the weight.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25E294D-44A6-A544-ACE6-8E3618DE48B4}" type="slidenum">
              <a:rPr lang="en-US" smtClean="0"/>
              <a:t>20</a:t>
            </a:fld>
            <a:endParaRPr lang="en-US"/>
          </a:p>
        </p:txBody>
      </p:sp>
    </p:spTree>
    <p:extLst>
      <p:ext uri="{BB962C8B-B14F-4D97-AF65-F5344CB8AC3E}">
        <p14:creationId xmlns:p14="http://schemas.microsoft.com/office/powerpoint/2010/main" val="4054881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In summary: </a:t>
            </a:r>
            <a:r>
              <a:rPr lang="en-CA" sz="1200" kern="1200" dirty="0">
                <a:solidFill>
                  <a:schemeClr val="tx1"/>
                </a:solidFill>
                <a:effectLst/>
                <a:latin typeface="+mn-lt"/>
                <a:ea typeface="+mn-ea"/>
                <a:cs typeface="+mn-cs"/>
              </a:rPr>
              <a:t>Multi-headed attention is a module in a transformer network that calculate the attention weights of the input and produces an output vector with encoded information on how each word should attend to all other word in a sequence. </a:t>
            </a:r>
          </a:p>
          <a:p>
            <a:endParaRPr lang="en-US" dirty="0"/>
          </a:p>
        </p:txBody>
      </p:sp>
      <p:sp>
        <p:nvSpPr>
          <p:cNvPr id="4" name="Slide Number Placeholder 3"/>
          <p:cNvSpPr>
            <a:spLocks noGrp="1"/>
          </p:cNvSpPr>
          <p:nvPr>
            <p:ph type="sldNum" sz="quarter" idx="5"/>
          </p:nvPr>
        </p:nvSpPr>
        <p:spPr/>
        <p:txBody>
          <a:bodyPr/>
          <a:lstStyle/>
          <a:p>
            <a:fld id="{E25E294D-44A6-A544-ACE6-8E3618DE48B4}" type="slidenum">
              <a:rPr lang="en-US" smtClean="0"/>
              <a:t>21</a:t>
            </a:fld>
            <a:endParaRPr lang="en-US"/>
          </a:p>
        </p:txBody>
      </p:sp>
    </p:spTree>
    <p:extLst>
      <p:ext uri="{BB962C8B-B14F-4D97-AF65-F5344CB8AC3E}">
        <p14:creationId xmlns:p14="http://schemas.microsoft.com/office/powerpoint/2010/main" val="2354089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data that his sequence but that his past do not convey information about the future could be the stock market. LSTM could have a really hard time </a:t>
            </a:r>
          </a:p>
        </p:txBody>
      </p:sp>
      <p:sp>
        <p:nvSpPr>
          <p:cNvPr id="4" name="Slide Number Placeholder 3"/>
          <p:cNvSpPr>
            <a:spLocks noGrp="1"/>
          </p:cNvSpPr>
          <p:nvPr>
            <p:ph type="sldNum" sz="quarter" idx="5"/>
          </p:nvPr>
        </p:nvSpPr>
        <p:spPr/>
        <p:txBody>
          <a:bodyPr/>
          <a:lstStyle/>
          <a:p>
            <a:fld id="{E25E294D-44A6-A544-ACE6-8E3618DE48B4}" type="slidenum">
              <a:rPr lang="en-US" smtClean="0"/>
              <a:t>2</a:t>
            </a:fld>
            <a:endParaRPr lang="en-US"/>
          </a:p>
        </p:txBody>
      </p:sp>
    </p:spTree>
    <p:extLst>
      <p:ext uri="{BB962C8B-B14F-4D97-AF65-F5344CB8AC3E}">
        <p14:creationId xmlns:p14="http://schemas.microsoft.com/office/powerpoint/2010/main" val="687139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My understanding:</a:t>
            </a:r>
          </a:p>
          <a:p>
            <a:pPr marL="171450" indent="-171450">
              <a:buFontTx/>
              <a:buChar char="-"/>
            </a:pPr>
            <a:r>
              <a:rPr lang="en-US" dirty="0"/>
              <a:t>The RNN takes the first input, which in the case of a sentences, he will read the first word and output a hidden state, We can think here about this hidden state as the information retain by the model about the previous word. After having process the first word and </a:t>
            </a:r>
            <a:r>
              <a:rPr lang="en-US" dirty="0" err="1"/>
              <a:t>outputing</a:t>
            </a:r>
            <a:r>
              <a:rPr lang="en-US" dirty="0"/>
              <a:t> the first output, he will pass as input the second word of the sentence and update its hidden state with the new inputs and the previous input it has seen.  </a:t>
            </a:r>
          </a:p>
          <a:p>
            <a:pPr marL="171450" indent="-171450">
              <a:buFontTx/>
              <a:buChar char="-"/>
            </a:pPr>
            <a:r>
              <a:rPr lang="en-US" dirty="0"/>
              <a:t>He will do this with every word in the sentence, until he has seen every word in the input, to then predict the next word. </a:t>
            </a:r>
          </a:p>
          <a:p>
            <a:endParaRPr lang="en-US" dirty="0"/>
          </a:p>
        </p:txBody>
      </p:sp>
      <p:sp>
        <p:nvSpPr>
          <p:cNvPr id="4" name="Slide Number Placeholder 3"/>
          <p:cNvSpPr>
            <a:spLocks noGrp="1"/>
          </p:cNvSpPr>
          <p:nvPr>
            <p:ph type="sldNum" sz="quarter" idx="5"/>
          </p:nvPr>
        </p:nvSpPr>
        <p:spPr/>
        <p:txBody>
          <a:bodyPr/>
          <a:lstStyle/>
          <a:p>
            <a:fld id="{E25E294D-44A6-A544-ACE6-8E3618DE48B4}" type="slidenum">
              <a:rPr lang="en-US" smtClean="0"/>
              <a:t>3</a:t>
            </a:fld>
            <a:endParaRPr lang="en-US"/>
          </a:p>
        </p:txBody>
      </p:sp>
    </p:spTree>
    <p:extLst>
      <p:ext uri="{BB962C8B-B14F-4D97-AF65-F5344CB8AC3E}">
        <p14:creationId xmlns:p14="http://schemas.microsoft.com/office/powerpoint/2010/main" val="1026510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Allow information to persist over time, by looping his output and continuously updating his state. </a:t>
            </a:r>
          </a:p>
          <a:p>
            <a:pPr marL="171450" indent="-171450">
              <a:buFontTx/>
              <a:buChar char="-"/>
            </a:pPr>
            <a:endParaRPr lang="en-US" dirty="0"/>
          </a:p>
          <a:p>
            <a:pPr marL="171450" indent="-171450">
              <a:buFontTx/>
              <a:buChar char="-"/>
            </a:pPr>
            <a:r>
              <a:rPr lang="en-US" dirty="0"/>
              <a:t>We see here that the output vector if s junction of a dot-products between the weight of the hidden state times his vector, with the dot-products of the weight of the input times the input at time t. </a:t>
            </a:r>
          </a:p>
          <a:p>
            <a:pPr marL="171450" indent="-171450">
              <a:buFontTx/>
              <a:buChar char="-"/>
            </a:pPr>
            <a:endParaRPr lang="en-US" dirty="0"/>
          </a:p>
          <a:p>
            <a:r>
              <a:rPr lang="en-US" dirty="0"/>
              <a:t>Important point: </a:t>
            </a:r>
            <a:r>
              <a:rPr lang="en-US" sz="1200" kern="1200" dirty="0">
                <a:solidFill>
                  <a:schemeClr val="tx1"/>
                </a:solidFill>
                <a:effectLst/>
                <a:latin typeface="+mn-lt"/>
                <a:ea typeface="+mn-ea"/>
                <a:cs typeface="+mn-cs"/>
              </a:rPr>
              <a:t>important point here is that in this computation it's the same function f of W and the same set of parameters that are used at every time step and it’s those set of parameters that we actually learn during the course of training</a:t>
            </a:r>
          </a:p>
          <a:p>
            <a:pPr marL="171450" indent="-171450">
              <a:buFontTx/>
              <a:buChar char="-"/>
            </a:pPr>
            <a:endParaRPr lang="en-US" dirty="0"/>
          </a:p>
          <a:p>
            <a:pPr marL="171450" indent="-171450">
              <a:buFontTx/>
              <a:buChar char="-"/>
            </a:pPr>
            <a:r>
              <a:rPr lang="en-US" dirty="0"/>
              <a:t>-&gt; Instead of a solo neuro and </a:t>
            </a:r>
            <a:r>
              <a:rPr lang="en-US" dirty="0" err="1"/>
              <a:t>outputing</a:t>
            </a:r>
            <a:r>
              <a:rPr lang="en-US" dirty="0"/>
              <a:t> a scalar, we are going to create a layer that will procure us a vector. </a:t>
            </a:r>
          </a:p>
        </p:txBody>
      </p:sp>
      <p:sp>
        <p:nvSpPr>
          <p:cNvPr id="4" name="Slide Number Placeholder 3"/>
          <p:cNvSpPr>
            <a:spLocks noGrp="1"/>
          </p:cNvSpPr>
          <p:nvPr>
            <p:ph type="sldNum" sz="quarter" idx="5"/>
          </p:nvPr>
        </p:nvSpPr>
        <p:spPr/>
        <p:txBody>
          <a:bodyPr/>
          <a:lstStyle/>
          <a:p>
            <a:fld id="{E25E294D-44A6-A544-ACE6-8E3618DE48B4}" type="slidenum">
              <a:rPr lang="en-US" smtClean="0"/>
              <a:t>4</a:t>
            </a:fld>
            <a:endParaRPr lang="en-US"/>
          </a:p>
        </p:txBody>
      </p:sp>
    </p:spTree>
    <p:extLst>
      <p:ext uri="{BB962C8B-B14F-4D97-AF65-F5344CB8AC3E}">
        <p14:creationId xmlns:p14="http://schemas.microsoft.com/office/powerpoint/2010/main" val="3782906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endParaRPr lang="en-US" b="1" dirty="0"/>
          </a:p>
          <a:p>
            <a:r>
              <a:rPr lang="en-US" b="1" dirty="0"/>
              <a:t>Activation Function: </a:t>
            </a:r>
          </a:p>
          <a:p>
            <a:r>
              <a:rPr lang="en-US" dirty="0"/>
              <a:t>For sigmoid and Tan H, we can have derivatives that are less than one, which create this vanishing gradient problem, although we could change the activation function for RELU. </a:t>
            </a:r>
            <a:r>
              <a:rPr lang="en-US" dirty="0" err="1"/>
              <a:t>Relu</a:t>
            </a:r>
            <a:r>
              <a:rPr lang="en-US" dirty="0"/>
              <a:t> activation have a derivatives of 1 whenever x is greater than 0.</a:t>
            </a:r>
          </a:p>
          <a:p>
            <a:endParaRPr lang="en-US" dirty="0"/>
          </a:p>
          <a:p>
            <a:r>
              <a:rPr lang="en-US" b="1" dirty="0"/>
              <a:t>Trick initialize the weights: </a:t>
            </a:r>
          </a:p>
          <a:p>
            <a:r>
              <a:rPr lang="en-US" sz="1200" kern="1200" dirty="0">
                <a:solidFill>
                  <a:schemeClr val="tx1"/>
                </a:solidFill>
                <a:effectLst/>
                <a:latin typeface="+mn-lt"/>
                <a:ea typeface="+mn-ea"/>
                <a:cs typeface="+mn-cs"/>
              </a:rPr>
              <a:t> it turns out that</a:t>
            </a:r>
          </a:p>
          <a:p>
            <a:r>
              <a:rPr lang="en-US" sz="1200" kern="1200" dirty="0">
                <a:solidFill>
                  <a:schemeClr val="tx1"/>
                </a:solidFill>
                <a:effectLst/>
                <a:latin typeface="+mn-lt"/>
                <a:ea typeface="+mn-ea"/>
                <a:cs typeface="+mn-cs"/>
              </a:rPr>
              <a:t>initializing the weights to the identity</a:t>
            </a:r>
          </a:p>
          <a:p>
            <a:r>
              <a:rPr lang="en-US" sz="1200" kern="1200" dirty="0">
                <a:solidFill>
                  <a:schemeClr val="tx1"/>
                </a:solidFill>
                <a:effectLst/>
                <a:latin typeface="+mn-lt"/>
                <a:ea typeface="+mn-ea"/>
                <a:cs typeface="+mn-cs"/>
              </a:rPr>
              <a:t>matrix helps them helps prevent them</a:t>
            </a:r>
          </a:p>
          <a:p>
            <a:r>
              <a:rPr lang="en-US" sz="1200" kern="1200" dirty="0">
                <a:solidFill>
                  <a:schemeClr val="tx1"/>
                </a:solidFill>
                <a:effectLst/>
                <a:latin typeface="+mn-lt"/>
                <a:ea typeface="+mn-ea"/>
                <a:cs typeface="+mn-cs"/>
              </a:rPr>
              <a:t>from shrinking to zero too rapidly</a:t>
            </a:r>
          </a:p>
          <a:p>
            <a:r>
              <a:rPr lang="en-US" sz="1200" kern="1200" dirty="0">
                <a:solidFill>
                  <a:schemeClr val="tx1"/>
                </a:solidFill>
                <a:effectLst/>
                <a:latin typeface="+mn-lt"/>
                <a:ea typeface="+mn-ea"/>
                <a:cs typeface="+mn-cs"/>
              </a:rPr>
              <a:t>during back propagation</a:t>
            </a:r>
          </a:p>
          <a:p>
            <a:endParaRPr lang="en-US" dirty="0"/>
          </a:p>
          <a:p>
            <a:endParaRPr lang="en-US" dirty="0"/>
          </a:p>
          <a:p>
            <a:r>
              <a:rPr lang="en-US" b="1" dirty="0"/>
              <a:t>Trick architecture:</a:t>
            </a:r>
          </a:p>
          <a:p>
            <a:r>
              <a:rPr lang="en-US" dirty="0"/>
              <a:t>Use of gates</a:t>
            </a:r>
          </a:p>
          <a:p>
            <a:r>
              <a:rPr lang="en-US" dirty="0"/>
              <a:t>LSTM is the sequence of how they regulate information flow, storage and forgetting </a:t>
            </a:r>
            <a:r>
              <a:rPr lang="en-US" dirty="0" err="1"/>
              <a:t>irrelavant</a:t>
            </a:r>
            <a:r>
              <a:rPr lang="en-US" dirty="0"/>
              <a:t> history information. </a:t>
            </a:r>
          </a:p>
          <a:p>
            <a:r>
              <a:rPr lang="en-US" dirty="0"/>
              <a:t>It is storing what is new an. Important, using this info to update his state and generates output. </a:t>
            </a:r>
          </a:p>
          <a:p>
            <a:endParaRPr lang="en-US" dirty="0"/>
          </a:p>
        </p:txBody>
      </p:sp>
      <p:sp>
        <p:nvSpPr>
          <p:cNvPr id="4" name="Slide Number Placeholder 3"/>
          <p:cNvSpPr>
            <a:spLocks noGrp="1"/>
          </p:cNvSpPr>
          <p:nvPr>
            <p:ph type="sldNum" sz="quarter" idx="5"/>
          </p:nvPr>
        </p:nvSpPr>
        <p:spPr/>
        <p:txBody>
          <a:bodyPr/>
          <a:lstStyle/>
          <a:p>
            <a:fld id="{E25E294D-44A6-A544-ACE6-8E3618DE48B4}" type="slidenum">
              <a:rPr lang="en-US" smtClean="0"/>
              <a:t>5</a:t>
            </a:fld>
            <a:endParaRPr lang="en-US"/>
          </a:p>
        </p:txBody>
      </p:sp>
    </p:spTree>
    <p:extLst>
      <p:ext uri="{BB962C8B-B14F-4D97-AF65-F5344CB8AC3E}">
        <p14:creationId xmlns:p14="http://schemas.microsoft.com/office/powerpoint/2010/main" val="25145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Serie to </a:t>
            </a:r>
            <a:r>
              <a:rPr lang="en-US" dirty="0" err="1"/>
              <a:t>serie</a:t>
            </a:r>
            <a:r>
              <a:rPr lang="en-US" dirty="0"/>
              <a:t>: </a:t>
            </a:r>
          </a:p>
          <a:p>
            <a:r>
              <a:rPr lang="en-US" dirty="0"/>
              <a:t>Here we want to output a prediction at each timestep, this hives us the opportunity to output multiple timestep. He will give an </a:t>
            </a:r>
            <a:r>
              <a:rPr lang="en-US" dirty="0" err="1"/>
              <a:t>exemple</a:t>
            </a:r>
            <a:r>
              <a:rPr lang="en-US" dirty="0"/>
              <a:t> further in the presentation and the parameter that needs to be activate to permit this.</a:t>
            </a:r>
          </a:p>
          <a:p>
            <a:endParaRPr lang="en-US" dirty="0"/>
          </a:p>
          <a:p>
            <a:r>
              <a:rPr lang="en-US" dirty="0"/>
              <a:t>Serie to vector: </a:t>
            </a:r>
          </a:p>
          <a:p>
            <a:r>
              <a:rPr lang="en-US" dirty="0"/>
              <a:t>The objective is to train an RNN network to predict the n+1 vector off our input sequence. </a:t>
            </a:r>
          </a:p>
          <a:p>
            <a:endParaRPr lang="en-US" dirty="0"/>
          </a:p>
          <a:p>
            <a:r>
              <a:rPr lang="en-US" dirty="0"/>
              <a:t>Vector to </a:t>
            </a:r>
            <a:r>
              <a:rPr lang="en-US" dirty="0" err="1"/>
              <a:t>serie</a:t>
            </a:r>
            <a:r>
              <a:rPr lang="en-US" dirty="0"/>
              <a:t>: </a:t>
            </a:r>
          </a:p>
          <a:p>
            <a:r>
              <a:rPr lang="en-US" dirty="0"/>
              <a:t>We are giving a image to the model, he collect the information, build a vector within what he learned, then give it to a RNN layer and this network can generate a text describing what his happening in the image</a:t>
            </a:r>
          </a:p>
        </p:txBody>
      </p:sp>
      <p:sp>
        <p:nvSpPr>
          <p:cNvPr id="4" name="Slide Number Placeholder 3"/>
          <p:cNvSpPr>
            <a:spLocks noGrp="1"/>
          </p:cNvSpPr>
          <p:nvPr>
            <p:ph type="sldNum" sz="quarter" idx="5"/>
          </p:nvPr>
        </p:nvSpPr>
        <p:spPr/>
        <p:txBody>
          <a:bodyPr/>
          <a:lstStyle/>
          <a:p>
            <a:fld id="{E25E294D-44A6-A544-ACE6-8E3618DE48B4}" type="slidenum">
              <a:rPr lang="en-US" smtClean="0"/>
              <a:t>6</a:t>
            </a:fld>
            <a:endParaRPr lang="en-US"/>
          </a:p>
        </p:txBody>
      </p:sp>
    </p:spTree>
    <p:extLst>
      <p:ext uri="{BB962C8B-B14F-4D97-AF65-F5344CB8AC3E}">
        <p14:creationId xmlns:p14="http://schemas.microsoft.com/office/powerpoint/2010/main" val="2902310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5E294D-44A6-A544-ACE6-8E3618DE48B4}" type="slidenum">
              <a:rPr lang="en-US" smtClean="0"/>
              <a:t>7</a:t>
            </a:fld>
            <a:endParaRPr lang="en-US"/>
          </a:p>
        </p:txBody>
      </p:sp>
    </p:spTree>
    <p:extLst>
      <p:ext uri="{BB962C8B-B14F-4D97-AF65-F5344CB8AC3E}">
        <p14:creationId xmlns:p14="http://schemas.microsoft.com/office/powerpoint/2010/main" val="3759792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5E294D-44A6-A544-ACE6-8E3618DE48B4}" type="slidenum">
              <a:rPr lang="en-US" smtClean="0"/>
              <a:t>8</a:t>
            </a:fld>
            <a:endParaRPr lang="en-US"/>
          </a:p>
        </p:txBody>
      </p:sp>
    </p:spTree>
    <p:extLst>
      <p:ext uri="{BB962C8B-B14F-4D97-AF65-F5344CB8AC3E}">
        <p14:creationId xmlns:p14="http://schemas.microsoft.com/office/powerpoint/2010/main" val="876904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Limitation of LSTM we will be present later in the presentation </a:t>
            </a:r>
          </a:p>
          <a:p>
            <a:endParaRPr lang="en-US" dirty="0"/>
          </a:p>
          <a:p>
            <a:endParaRPr lang="en-US" dirty="0"/>
          </a:p>
        </p:txBody>
      </p:sp>
      <p:sp>
        <p:nvSpPr>
          <p:cNvPr id="4" name="Slide Number Placeholder 3"/>
          <p:cNvSpPr>
            <a:spLocks noGrp="1"/>
          </p:cNvSpPr>
          <p:nvPr>
            <p:ph type="sldNum" sz="quarter" idx="5"/>
          </p:nvPr>
        </p:nvSpPr>
        <p:spPr/>
        <p:txBody>
          <a:bodyPr/>
          <a:lstStyle/>
          <a:p>
            <a:fld id="{E25E294D-44A6-A544-ACE6-8E3618DE48B4}" type="slidenum">
              <a:rPr lang="en-US" smtClean="0"/>
              <a:t>9</a:t>
            </a:fld>
            <a:endParaRPr lang="en-US"/>
          </a:p>
        </p:txBody>
      </p:sp>
    </p:spTree>
    <p:extLst>
      <p:ext uri="{BB962C8B-B14F-4D97-AF65-F5344CB8AC3E}">
        <p14:creationId xmlns:p14="http://schemas.microsoft.com/office/powerpoint/2010/main" val="3364906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customXml" Target="../ink/ink9.xml"/><Relationship Id="rId3" Type="http://schemas.openxmlformats.org/officeDocument/2006/relationships/image" Target="../media/image19.png"/><Relationship Id="rId7" Type="http://schemas.openxmlformats.org/officeDocument/2006/relationships/customXml" Target="../ink/ink5.xml"/><Relationship Id="rId12" Type="http://schemas.openxmlformats.org/officeDocument/2006/relationships/customXml" Target="../ink/ink8.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3.png"/><Relationship Id="rId5" Type="http://schemas.openxmlformats.org/officeDocument/2006/relationships/customXml" Target="../ink/ink4.xml"/><Relationship Id="rId10" Type="http://schemas.openxmlformats.org/officeDocument/2006/relationships/customXml" Target="../ink/ink7.xml"/><Relationship Id="rId4" Type="http://schemas.openxmlformats.org/officeDocument/2006/relationships/image" Target="../media/image20.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customXml" Target="../ink/ink10.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1.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3.png"/><Relationship Id="rId4" Type="http://schemas.openxmlformats.org/officeDocument/2006/relationships/customXml" Target="../ink/ink1.xml"/><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7B418-95CA-DC48-9FF7-DE061C72BD46}"/>
              </a:ext>
            </a:extLst>
          </p:cNvPr>
          <p:cNvSpPr>
            <a:spLocks noGrp="1"/>
          </p:cNvSpPr>
          <p:nvPr>
            <p:ph type="ctrTitle"/>
          </p:nvPr>
        </p:nvSpPr>
        <p:spPr/>
        <p:txBody>
          <a:bodyPr/>
          <a:lstStyle/>
          <a:p>
            <a:r>
              <a:rPr lang="en-US" dirty="0"/>
              <a:t>RNN</a:t>
            </a:r>
            <a:br>
              <a:rPr lang="en-US" dirty="0"/>
            </a:br>
            <a:r>
              <a:rPr lang="en-US" dirty="0"/>
              <a:t>Sequence Data</a:t>
            </a:r>
          </a:p>
        </p:txBody>
      </p:sp>
      <p:sp>
        <p:nvSpPr>
          <p:cNvPr id="3" name="Subtitle 2">
            <a:extLst>
              <a:ext uri="{FF2B5EF4-FFF2-40B4-BE49-F238E27FC236}">
                <a16:creationId xmlns:a16="http://schemas.microsoft.com/office/drawing/2014/main" id="{3C97C572-4C2E-CA4C-ABBF-A7F13D7511A2}"/>
              </a:ext>
            </a:extLst>
          </p:cNvPr>
          <p:cNvSpPr>
            <a:spLocks noGrp="1"/>
          </p:cNvSpPr>
          <p:nvPr>
            <p:ph type="subTitle" idx="1"/>
          </p:nvPr>
        </p:nvSpPr>
        <p:spPr/>
        <p:txBody>
          <a:bodyPr/>
          <a:lstStyle/>
          <a:p>
            <a:r>
              <a:rPr lang="en-US" dirty="0"/>
              <a:t>I2A2 Challenge January 2022</a:t>
            </a:r>
          </a:p>
          <a:p>
            <a:r>
              <a:rPr lang="en-US" dirty="0"/>
              <a:t>Philippe Béliveau</a:t>
            </a:r>
          </a:p>
        </p:txBody>
      </p:sp>
    </p:spTree>
    <p:extLst>
      <p:ext uri="{BB962C8B-B14F-4D97-AF65-F5344CB8AC3E}">
        <p14:creationId xmlns:p14="http://schemas.microsoft.com/office/powerpoint/2010/main" val="2504169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CDF94-61BD-7141-AB77-CD207A1BEBB9}"/>
              </a:ext>
            </a:extLst>
          </p:cNvPr>
          <p:cNvSpPr>
            <a:spLocks noGrp="1"/>
          </p:cNvSpPr>
          <p:nvPr>
            <p:ph type="title"/>
          </p:nvPr>
        </p:nvSpPr>
        <p:spPr/>
        <p:txBody>
          <a:bodyPr/>
          <a:lstStyle/>
          <a:p>
            <a:r>
              <a:rPr lang="en-US" dirty="0"/>
              <a:t>Data preparation</a:t>
            </a:r>
          </a:p>
        </p:txBody>
      </p:sp>
      <p:sp>
        <p:nvSpPr>
          <p:cNvPr id="3" name="Content Placeholder 2">
            <a:extLst>
              <a:ext uri="{FF2B5EF4-FFF2-40B4-BE49-F238E27FC236}">
                <a16:creationId xmlns:a16="http://schemas.microsoft.com/office/drawing/2014/main" id="{36175D94-F38A-1144-ABD2-7778F9E36957}"/>
              </a:ext>
            </a:extLst>
          </p:cNvPr>
          <p:cNvSpPr>
            <a:spLocks noGrp="1"/>
          </p:cNvSpPr>
          <p:nvPr>
            <p:ph idx="1"/>
          </p:nvPr>
        </p:nvSpPr>
        <p:spPr>
          <a:xfrm>
            <a:off x="752970" y="2503647"/>
            <a:ext cx="7729728" cy="3101983"/>
          </a:xfrm>
        </p:spPr>
        <p:txBody>
          <a:bodyPr/>
          <a:lstStyle/>
          <a:p>
            <a:r>
              <a:rPr lang="en-US" dirty="0"/>
              <a:t>Stationary (remove trend &amp; seasonality) </a:t>
            </a:r>
          </a:p>
          <a:p>
            <a:r>
              <a:rPr lang="en-US" dirty="0"/>
              <a:t>Scaling [-1, 1] for tanh </a:t>
            </a:r>
          </a:p>
          <a:p>
            <a:r>
              <a:rPr lang="en-US" dirty="0"/>
              <a:t>Time Series Generator</a:t>
            </a:r>
          </a:p>
          <a:p>
            <a:r>
              <a:rPr lang="en-US" dirty="0"/>
              <a:t>Sliding window</a:t>
            </a:r>
          </a:p>
          <a:p>
            <a:r>
              <a:rPr lang="en-US" dirty="0"/>
              <a:t>Single output</a:t>
            </a:r>
          </a:p>
          <a:p>
            <a:r>
              <a:rPr lang="en-US" dirty="0"/>
              <a:t>Multi-step ahead forecast </a:t>
            </a:r>
          </a:p>
        </p:txBody>
      </p:sp>
      <p:pic>
        <p:nvPicPr>
          <p:cNvPr id="4" name="Picture 2" descr="Preparation of sequence data &#10;Ordered dataset &#10;Note that a data &#10;generator should be &#10;very useful ! &#10;Past &#10;Train data &#10;Cut &amp; Shuffle &#10;eeeee &#10;Train set &#10;Future &#10;Test data &#10;Cut &amp; Shuffle &#10;Test set ">
            <a:extLst>
              <a:ext uri="{FF2B5EF4-FFF2-40B4-BE49-F238E27FC236}">
                <a16:creationId xmlns:a16="http://schemas.microsoft.com/office/drawing/2014/main" id="{8249304D-3F86-774A-A2F7-1976957E5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215" y="2503647"/>
            <a:ext cx="5679815" cy="29937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631CDD-B5D0-E248-8DE0-F5EB0FD8515E}"/>
              </a:ext>
            </a:extLst>
          </p:cNvPr>
          <p:cNvSpPr txBox="1"/>
          <p:nvPr/>
        </p:nvSpPr>
        <p:spPr>
          <a:xfrm>
            <a:off x="2231136" y="5532119"/>
            <a:ext cx="6748272" cy="830997"/>
          </a:xfrm>
          <a:prstGeom prst="rect">
            <a:avLst/>
          </a:prstGeom>
          <a:noFill/>
        </p:spPr>
        <p:txBody>
          <a:bodyPr wrap="square" rtlCol="0">
            <a:spAutoFit/>
          </a:bodyPr>
          <a:lstStyle/>
          <a:p>
            <a:r>
              <a:rPr lang="en-US" sz="2400" b="1" dirty="0"/>
              <a:t>How to easily divide our dataset </a:t>
            </a:r>
            <a:r>
              <a:rPr lang="en-US" sz="2400" dirty="0"/>
              <a:t>to be feed in the model? </a:t>
            </a:r>
          </a:p>
        </p:txBody>
      </p:sp>
      <p:sp>
        <p:nvSpPr>
          <p:cNvPr id="6" name="Up Arrow 5">
            <a:extLst>
              <a:ext uri="{FF2B5EF4-FFF2-40B4-BE49-F238E27FC236}">
                <a16:creationId xmlns:a16="http://schemas.microsoft.com/office/drawing/2014/main" id="{3A28FF72-1033-764A-977E-C8C1984989C6}"/>
              </a:ext>
            </a:extLst>
          </p:cNvPr>
          <p:cNvSpPr/>
          <p:nvPr/>
        </p:nvSpPr>
        <p:spPr>
          <a:xfrm>
            <a:off x="9153144" y="5362985"/>
            <a:ext cx="338328" cy="98755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04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BFD25-2807-C846-AF18-5292A1818E53}"/>
              </a:ext>
            </a:extLst>
          </p:cNvPr>
          <p:cNvSpPr>
            <a:spLocks noGrp="1"/>
          </p:cNvSpPr>
          <p:nvPr>
            <p:ph type="title"/>
          </p:nvPr>
        </p:nvSpPr>
        <p:spPr/>
        <p:txBody>
          <a:bodyPr>
            <a:normAutofit fontScale="90000"/>
          </a:bodyPr>
          <a:lstStyle/>
          <a:p>
            <a:r>
              <a:rPr lang="en-US" dirty="0"/>
              <a:t>Data preparation </a:t>
            </a:r>
            <a:br>
              <a:rPr lang="en-US" dirty="0"/>
            </a:br>
            <a:br>
              <a:rPr lang="en-US" sz="2000" dirty="0"/>
            </a:br>
            <a:r>
              <a:rPr lang="en-US" sz="2000" dirty="0">
                <a:solidFill>
                  <a:srgbClr val="FFC000"/>
                </a:solidFill>
              </a:rPr>
              <a:t>Sliding window</a:t>
            </a:r>
            <a:endParaRPr lang="en-US" dirty="0">
              <a:solidFill>
                <a:srgbClr val="FFC000"/>
              </a:solidFill>
            </a:endParaRPr>
          </a:p>
        </p:txBody>
      </p:sp>
      <p:pic>
        <p:nvPicPr>
          <p:cNvPr id="5" name="Content Placeholder 6" descr="Text&#10;&#10;Description automatically generated with medium confidence">
            <a:extLst>
              <a:ext uri="{FF2B5EF4-FFF2-40B4-BE49-F238E27FC236}">
                <a16:creationId xmlns:a16="http://schemas.microsoft.com/office/drawing/2014/main" id="{8592025D-5AEB-284D-B2E6-0F72161F4DDD}"/>
              </a:ext>
            </a:extLst>
          </p:cNvPr>
          <p:cNvPicPr>
            <a:picLocks noGrp="1" noChangeAspect="1"/>
          </p:cNvPicPr>
          <p:nvPr>
            <p:ph idx="1"/>
          </p:nvPr>
        </p:nvPicPr>
        <p:blipFill>
          <a:blip r:embed="rId2"/>
          <a:stretch>
            <a:fillRect/>
          </a:stretch>
        </p:blipFill>
        <p:spPr>
          <a:xfrm>
            <a:off x="1453921" y="3038464"/>
            <a:ext cx="9284158" cy="2786264"/>
          </a:xfrm>
        </p:spPr>
      </p:pic>
    </p:spTree>
    <p:extLst>
      <p:ext uri="{BB962C8B-B14F-4D97-AF65-F5344CB8AC3E}">
        <p14:creationId xmlns:p14="http://schemas.microsoft.com/office/powerpoint/2010/main" val="2888333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DCF83-C5EB-BF45-9924-18D6E7F9FCBA}"/>
              </a:ext>
            </a:extLst>
          </p:cNvPr>
          <p:cNvSpPr>
            <a:spLocks noGrp="1"/>
          </p:cNvSpPr>
          <p:nvPr>
            <p:ph type="title"/>
          </p:nvPr>
        </p:nvSpPr>
        <p:spPr/>
        <p:txBody>
          <a:bodyPr/>
          <a:lstStyle/>
          <a:p>
            <a:r>
              <a:rPr lang="en-US" dirty="0"/>
              <a:t>Handling Missing Data &amp; outliers</a:t>
            </a:r>
          </a:p>
        </p:txBody>
      </p:sp>
      <p:sp>
        <p:nvSpPr>
          <p:cNvPr id="4" name="Rectangle 3">
            <a:extLst>
              <a:ext uri="{FF2B5EF4-FFF2-40B4-BE49-F238E27FC236}">
                <a16:creationId xmlns:a16="http://schemas.microsoft.com/office/drawing/2014/main" id="{7E6DD2E3-36A5-8C4B-A764-EB2160A69042}"/>
              </a:ext>
            </a:extLst>
          </p:cNvPr>
          <p:cNvSpPr/>
          <p:nvPr/>
        </p:nvSpPr>
        <p:spPr>
          <a:xfrm>
            <a:off x="850392" y="3236976"/>
            <a:ext cx="1152144"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NaN</a:t>
            </a:r>
            <a:r>
              <a:rPr lang="en-US" dirty="0"/>
              <a:t> </a:t>
            </a:r>
          </a:p>
        </p:txBody>
      </p:sp>
      <p:sp>
        <p:nvSpPr>
          <p:cNvPr id="5" name="Equal 4">
            <a:extLst>
              <a:ext uri="{FF2B5EF4-FFF2-40B4-BE49-F238E27FC236}">
                <a16:creationId xmlns:a16="http://schemas.microsoft.com/office/drawing/2014/main" id="{2C801634-3D24-1646-A9CD-0DA30AFB372C}"/>
              </a:ext>
            </a:extLst>
          </p:cNvPr>
          <p:cNvSpPr/>
          <p:nvPr/>
        </p:nvSpPr>
        <p:spPr>
          <a:xfrm>
            <a:off x="2478024" y="3351276"/>
            <a:ext cx="731520" cy="50292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8A5B4690-E779-C54B-B997-B0A95D36A425}"/>
              </a:ext>
            </a:extLst>
          </p:cNvPr>
          <p:cNvSpPr/>
          <p:nvPr/>
        </p:nvSpPr>
        <p:spPr>
          <a:xfrm>
            <a:off x="3526536" y="3236976"/>
            <a:ext cx="1152144"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a:t>
            </a:r>
          </a:p>
        </p:txBody>
      </p:sp>
      <p:sp>
        <p:nvSpPr>
          <p:cNvPr id="7" name="Down Arrow 6">
            <a:extLst>
              <a:ext uri="{FF2B5EF4-FFF2-40B4-BE49-F238E27FC236}">
                <a16:creationId xmlns:a16="http://schemas.microsoft.com/office/drawing/2014/main" id="{7B58630A-8680-794D-9F9F-7EF84232AE26}"/>
              </a:ext>
            </a:extLst>
          </p:cNvPr>
          <p:cNvSpPr/>
          <p:nvPr/>
        </p:nvSpPr>
        <p:spPr>
          <a:xfrm>
            <a:off x="2601468" y="419709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3C5335B-9DEF-174A-A722-7324B6E2C554}"/>
              </a:ext>
            </a:extLst>
          </p:cNvPr>
          <p:cNvSpPr txBox="1"/>
          <p:nvPr/>
        </p:nvSpPr>
        <p:spPr>
          <a:xfrm>
            <a:off x="856488" y="5518404"/>
            <a:ext cx="4315968" cy="584775"/>
          </a:xfrm>
          <a:prstGeom prst="rect">
            <a:avLst/>
          </a:prstGeom>
          <a:noFill/>
        </p:spPr>
        <p:txBody>
          <a:bodyPr wrap="square" rtlCol="0">
            <a:spAutoFit/>
          </a:bodyPr>
          <a:lstStyle/>
          <a:p>
            <a:pPr algn="ctr"/>
            <a:r>
              <a:rPr lang="en-US" sz="3200" dirty="0"/>
              <a:t>Trained the model </a:t>
            </a:r>
            <a:r>
              <a:rPr lang="en-US" sz="3200" b="1" dirty="0"/>
              <a:t>as-is</a:t>
            </a:r>
            <a:endParaRPr lang="en-US" b="1" dirty="0"/>
          </a:p>
        </p:txBody>
      </p:sp>
      <p:cxnSp>
        <p:nvCxnSpPr>
          <p:cNvPr id="10" name="Straight Connector 9">
            <a:extLst>
              <a:ext uri="{FF2B5EF4-FFF2-40B4-BE49-F238E27FC236}">
                <a16:creationId xmlns:a16="http://schemas.microsoft.com/office/drawing/2014/main" id="{9F481E87-D615-3E49-9BD0-D211361E06C8}"/>
              </a:ext>
            </a:extLst>
          </p:cNvPr>
          <p:cNvCxnSpPr/>
          <p:nvPr/>
        </p:nvCxnSpPr>
        <p:spPr>
          <a:xfrm>
            <a:off x="6096000" y="2734056"/>
            <a:ext cx="0" cy="3369123"/>
          </a:xfrm>
          <a:prstGeom prst="line">
            <a:avLst/>
          </a:prstGeom>
        </p:spPr>
        <p:style>
          <a:lnRef idx="3">
            <a:schemeClr val="accent1"/>
          </a:lnRef>
          <a:fillRef idx="0">
            <a:schemeClr val="accent1"/>
          </a:fillRef>
          <a:effectRef idx="2">
            <a:schemeClr val="accent1"/>
          </a:effectRef>
          <a:fontRef idx="minor">
            <a:schemeClr val="tx1"/>
          </a:fontRef>
        </p:style>
      </p:cxnSp>
      <p:graphicFrame>
        <p:nvGraphicFramePr>
          <p:cNvPr id="11" name="Table 10">
            <a:extLst>
              <a:ext uri="{FF2B5EF4-FFF2-40B4-BE49-F238E27FC236}">
                <a16:creationId xmlns:a16="http://schemas.microsoft.com/office/drawing/2014/main" id="{F450AA9F-D123-2042-AFE7-FBD226A590BC}"/>
              </a:ext>
            </a:extLst>
          </p:cNvPr>
          <p:cNvGraphicFramePr>
            <a:graphicFrameLocks noGrp="1"/>
          </p:cNvGraphicFramePr>
          <p:nvPr>
            <p:extLst>
              <p:ext uri="{D42A27DB-BD31-4B8C-83A1-F6EECF244321}">
                <p14:modId xmlns:p14="http://schemas.microsoft.com/office/powerpoint/2010/main" val="2218858365"/>
              </p:ext>
            </p:extLst>
          </p:nvPr>
        </p:nvGraphicFramePr>
        <p:xfrm>
          <a:off x="6864555" y="3826764"/>
          <a:ext cx="3815177" cy="667036"/>
        </p:xfrm>
        <a:graphic>
          <a:graphicData uri="http://schemas.openxmlformats.org/drawingml/2006/table">
            <a:tbl>
              <a:tblPr/>
              <a:tblGrid>
                <a:gridCol w="3815177">
                  <a:extLst>
                    <a:ext uri="{9D8B030D-6E8A-4147-A177-3AD203B41FA5}">
                      <a16:colId xmlns:a16="http://schemas.microsoft.com/office/drawing/2014/main" val="2043530883"/>
                    </a:ext>
                  </a:extLst>
                </a:gridCol>
              </a:tblGrid>
              <a:tr h="667036">
                <a:tc>
                  <a:txBody>
                    <a:bodyPr/>
                    <a:lstStyle/>
                    <a:p>
                      <a:pPr marL="0" marR="0" fontAlgn="t">
                        <a:spcBef>
                          <a:spcPts val="0"/>
                        </a:spcBef>
                        <a:spcAft>
                          <a:spcPts val="0"/>
                        </a:spcAft>
                      </a:pPr>
                      <a:r>
                        <a:rPr lang="en-US" sz="1600" dirty="0" err="1">
                          <a:solidFill>
                            <a:srgbClr val="002D7A"/>
                          </a:solidFill>
                          <a:effectLst/>
                          <a:latin typeface="inherit"/>
                        </a:rPr>
                        <a:t>model</a:t>
                      </a:r>
                      <a:r>
                        <a:rPr lang="en-US" sz="1600" dirty="0" err="1">
                          <a:solidFill>
                            <a:srgbClr val="333333"/>
                          </a:solidFill>
                          <a:effectLst/>
                          <a:latin typeface="inherit"/>
                        </a:rPr>
                        <a:t>.</a:t>
                      </a:r>
                      <a:r>
                        <a:rPr lang="en-US" sz="1600" dirty="0" err="1">
                          <a:solidFill>
                            <a:srgbClr val="004ED0"/>
                          </a:solidFill>
                          <a:effectLst/>
                          <a:latin typeface="inherit"/>
                        </a:rPr>
                        <a:t>add</a:t>
                      </a:r>
                      <a:r>
                        <a:rPr lang="en-US" sz="1600" dirty="0">
                          <a:solidFill>
                            <a:srgbClr val="333333"/>
                          </a:solidFill>
                          <a:effectLst/>
                          <a:latin typeface="inherit"/>
                        </a:rPr>
                        <a:t>(</a:t>
                      </a:r>
                      <a:r>
                        <a:rPr lang="en-US" sz="1600" dirty="0">
                          <a:solidFill>
                            <a:srgbClr val="004ED0"/>
                          </a:solidFill>
                          <a:effectLst/>
                          <a:latin typeface="inherit"/>
                        </a:rPr>
                        <a:t>Masking</a:t>
                      </a:r>
                      <a:r>
                        <a:rPr lang="en-US" sz="1600" dirty="0">
                          <a:solidFill>
                            <a:srgbClr val="333333"/>
                          </a:solidFill>
                          <a:effectLst/>
                          <a:latin typeface="inherit"/>
                        </a:rPr>
                        <a:t>(</a:t>
                      </a:r>
                      <a:r>
                        <a:rPr lang="en-US" sz="1600" dirty="0" err="1">
                          <a:solidFill>
                            <a:srgbClr val="002D7A"/>
                          </a:solidFill>
                          <a:effectLst/>
                          <a:latin typeface="inherit"/>
                        </a:rPr>
                        <a:t>mask_value</a:t>
                      </a:r>
                      <a:r>
                        <a:rPr lang="en-US" sz="1600" dirty="0">
                          <a:solidFill>
                            <a:srgbClr val="006FE0"/>
                          </a:solidFill>
                          <a:effectLst/>
                          <a:latin typeface="inherit"/>
                        </a:rPr>
                        <a:t>=-</a:t>
                      </a:r>
                      <a:r>
                        <a:rPr lang="en-US" sz="1600" dirty="0">
                          <a:solidFill>
                            <a:srgbClr val="CE0000"/>
                          </a:solidFill>
                          <a:effectLst/>
                          <a:latin typeface="inherit"/>
                        </a:rPr>
                        <a:t>1</a:t>
                      </a:r>
                      <a:r>
                        <a:rPr lang="en-US" sz="1600" dirty="0">
                          <a:solidFill>
                            <a:srgbClr val="333333"/>
                          </a:solidFill>
                          <a:effectLst/>
                          <a:latin typeface="inherit"/>
                        </a:rPr>
                        <a:t>, </a:t>
                      </a:r>
                      <a:r>
                        <a:rPr lang="en-US" sz="1600" dirty="0" err="1">
                          <a:solidFill>
                            <a:srgbClr val="002D7A"/>
                          </a:solidFill>
                          <a:effectLst/>
                          <a:latin typeface="inherit"/>
                        </a:rPr>
                        <a:t>input_shape</a:t>
                      </a:r>
                      <a:r>
                        <a:rPr lang="en-US" sz="1600" dirty="0">
                          <a:solidFill>
                            <a:srgbClr val="006FE0"/>
                          </a:solidFill>
                          <a:effectLst/>
                          <a:latin typeface="inherit"/>
                        </a:rPr>
                        <a:t>=</a:t>
                      </a:r>
                      <a:r>
                        <a:rPr lang="en-US" sz="1600" dirty="0">
                          <a:solidFill>
                            <a:srgbClr val="333333"/>
                          </a:solidFill>
                          <a:effectLst/>
                          <a:latin typeface="inherit"/>
                        </a:rPr>
                        <a:t>(</a:t>
                      </a:r>
                      <a:r>
                        <a:rPr lang="en-US" sz="1600" dirty="0">
                          <a:solidFill>
                            <a:srgbClr val="CE0000"/>
                          </a:solidFill>
                          <a:effectLst/>
                          <a:latin typeface="inherit"/>
                        </a:rPr>
                        <a:t>2</a:t>
                      </a:r>
                      <a:r>
                        <a:rPr lang="en-US" sz="1600" dirty="0">
                          <a:solidFill>
                            <a:srgbClr val="333333"/>
                          </a:solidFill>
                          <a:effectLst/>
                          <a:latin typeface="inherit"/>
                        </a:rPr>
                        <a:t>, </a:t>
                      </a:r>
                      <a:r>
                        <a:rPr lang="en-US" sz="1600" dirty="0">
                          <a:solidFill>
                            <a:srgbClr val="CE0000"/>
                          </a:solidFill>
                          <a:effectLst/>
                          <a:latin typeface="inherit"/>
                        </a:rPr>
                        <a:t>1</a:t>
                      </a:r>
                      <a:r>
                        <a:rPr lang="en-US" sz="1600" dirty="0">
                          <a:solidFill>
                            <a:srgbClr val="333333"/>
                          </a:solidFill>
                          <a:effectLst/>
                          <a:latin typeface="inherit"/>
                        </a:rPr>
                        <a:t>)))</a:t>
                      </a:r>
                      <a:endParaRPr lang="en-US" sz="1600" dirty="0">
                        <a:effectLst/>
                        <a:latin typeface="inherit"/>
                      </a:endParaRPr>
                    </a:p>
                  </a:txBody>
                  <a:tcPr marL="50800" marR="50800" marT="50800" marB="50800">
                    <a:lnL>
                      <a:noFill/>
                    </a:lnL>
                    <a:lnR>
                      <a:noFill/>
                    </a:lnR>
                    <a:lnT>
                      <a:noFill/>
                    </a:lnT>
                    <a:lnB>
                      <a:noFill/>
                    </a:lnB>
                  </a:tcPr>
                </a:tc>
                <a:extLst>
                  <a:ext uri="{0D108BD9-81ED-4DB2-BD59-A6C34878D82A}">
                    <a16:rowId xmlns:a16="http://schemas.microsoft.com/office/drawing/2014/main" val="2689248059"/>
                  </a:ext>
                </a:extLst>
              </a:tr>
            </a:tbl>
          </a:graphicData>
        </a:graphic>
      </p:graphicFrame>
    </p:spTree>
    <p:extLst>
      <p:ext uri="{BB962C8B-B14F-4D97-AF65-F5344CB8AC3E}">
        <p14:creationId xmlns:p14="http://schemas.microsoft.com/office/powerpoint/2010/main" val="2696334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2A752-2480-0342-B4CA-C1C74496AA92}"/>
              </a:ext>
            </a:extLst>
          </p:cNvPr>
          <p:cNvSpPr>
            <a:spLocks noGrp="1"/>
          </p:cNvSpPr>
          <p:nvPr>
            <p:ph type="title"/>
          </p:nvPr>
        </p:nvSpPr>
        <p:spPr>
          <a:xfrm>
            <a:off x="804671" y="964692"/>
            <a:ext cx="5928637" cy="1188720"/>
          </a:xfrm>
        </p:spPr>
        <p:txBody>
          <a:bodyPr>
            <a:normAutofit fontScale="90000"/>
          </a:bodyPr>
          <a:lstStyle/>
          <a:p>
            <a:r>
              <a:rPr lang="en-US" dirty="0"/>
              <a:t>Interpreting LSTM</a:t>
            </a:r>
            <a:br>
              <a:rPr lang="en-US" dirty="0"/>
            </a:br>
            <a:br>
              <a:rPr lang="en-US" dirty="0"/>
            </a:br>
            <a:r>
              <a:rPr lang="en-US" sz="1800" dirty="0" err="1"/>
              <a:t>Return_sequences</a:t>
            </a:r>
            <a:r>
              <a:rPr lang="en-US" sz="1800" dirty="0"/>
              <a:t>=</a:t>
            </a:r>
            <a:r>
              <a:rPr lang="en-US" sz="1800" dirty="0">
                <a:solidFill>
                  <a:srgbClr val="0070C0"/>
                </a:solidFill>
              </a:rPr>
              <a:t>True</a:t>
            </a:r>
            <a:endParaRPr lang="en-US" dirty="0">
              <a:solidFill>
                <a:srgbClr val="0070C0"/>
              </a:solidFill>
            </a:endParaRPr>
          </a:p>
        </p:txBody>
      </p:sp>
      <p:sp>
        <p:nvSpPr>
          <p:cNvPr id="13" name="Rectangle 12">
            <a:extLst>
              <a:ext uri="{FF2B5EF4-FFF2-40B4-BE49-F238E27FC236}">
                <a16:creationId xmlns:a16="http://schemas.microsoft.com/office/drawing/2014/main" id="{E3BC0364-4B58-4841-A227-00A6A59E0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029A1F4-D02D-48E4-9331-6870B23B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0813" y="479893"/>
            <a:ext cx="3685031" cy="54589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6A8CF3-711E-4C63-9DD5-53A2696C0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6411" y="644485"/>
            <a:ext cx="3353835" cy="51297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0687021A-8283-CA45-9199-916E5BA33952}"/>
              </a:ext>
            </a:extLst>
          </p:cNvPr>
          <p:cNvPicPr>
            <a:picLocks noChangeAspect="1"/>
          </p:cNvPicPr>
          <p:nvPr/>
        </p:nvPicPr>
        <p:blipFill rotWithShape="1">
          <a:blip r:embed="rId2"/>
          <a:srcRect r="7289" b="6"/>
          <a:stretch/>
        </p:blipFill>
        <p:spPr>
          <a:xfrm>
            <a:off x="8340435" y="822036"/>
            <a:ext cx="3026664" cy="2348100"/>
          </a:xfrm>
          <a:prstGeom prst="rect">
            <a:avLst/>
          </a:prstGeom>
        </p:spPr>
      </p:pic>
      <p:pic>
        <p:nvPicPr>
          <p:cNvPr id="8" name="Picture 7" descr="Table&#10;&#10;Description automatically generated">
            <a:extLst>
              <a:ext uri="{FF2B5EF4-FFF2-40B4-BE49-F238E27FC236}">
                <a16:creationId xmlns:a16="http://schemas.microsoft.com/office/drawing/2014/main" id="{2F9A8AB7-244F-1B49-93A1-DD932C2A3123}"/>
              </a:ext>
            </a:extLst>
          </p:cNvPr>
          <p:cNvPicPr>
            <a:picLocks noChangeAspect="1"/>
          </p:cNvPicPr>
          <p:nvPr/>
        </p:nvPicPr>
        <p:blipFill rotWithShape="1">
          <a:blip r:embed="rId3"/>
          <a:srcRect l="7117" r="21988" b="-2"/>
          <a:stretch/>
        </p:blipFill>
        <p:spPr>
          <a:xfrm>
            <a:off x="8228295" y="3170136"/>
            <a:ext cx="3311951" cy="2569426"/>
          </a:xfrm>
          <a:prstGeom prst="rect">
            <a:avLst/>
          </a:prstGeom>
        </p:spPr>
      </p:pic>
      <p:pic>
        <p:nvPicPr>
          <p:cNvPr id="24" name="Content Placeholder 23" descr="Text&#10;&#10;Description automatically generated">
            <a:extLst>
              <a:ext uri="{FF2B5EF4-FFF2-40B4-BE49-F238E27FC236}">
                <a16:creationId xmlns:a16="http://schemas.microsoft.com/office/drawing/2014/main" id="{254B7316-972C-2649-9903-1D6237C04789}"/>
              </a:ext>
            </a:extLst>
          </p:cNvPr>
          <p:cNvPicPr>
            <a:picLocks noGrp="1" noChangeAspect="1"/>
          </p:cNvPicPr>
          <p:nvPr>
            <p:ph idx="1"/>
          </p:nvPr>
        </p:nvPicPr>
        <p:blipFill>
          <a:blip r:embed="rId4"/>
          <a:stretch>
            <a:fillRect/>
          </a:stretch>
        </p:blipFill>
        <p:spPr>
          <a:xfrm>
            <a:off x="982956" y="2245554"/>
            <a:ext cx="4936020" cy="2747887"/>
          </a:xfrm>
          <a:prstGeom prst="rect">
            <a:avLst/>
          </a:prstGeom>
        </p:spPr>
      </p:pic>
      <p:grpSp>
        <p:nvGrpSpPr>
          <p:cNvPr id="16" name="Group 15">
            <a:extLst>
              <a:ext uri="{FF2B5EF4-FFF2-40B4-BE49-F238E27FC236}">
                <a16:creationId xmlns:a16="http://schemas.microsoft.com/office/drawing/2014/main" id="{3F5FEC40-CE60-5C47-BBC7-926D5CB3DA93}"/>
              </a:ext>
            </a:extLst>
          </p:cNvPr>
          <p:cNvGrpSpPr/>
          <p:nvPr/>
        </p:nvGrpSpPr>
        <p:grpSpPr>
          <a:xfrm>
            <a:off x="6030982" y="1649062"/>
            <a:ext cx="5760" cy="5400"/>
            <a:chOff x="6030982" y="1649062"/>
            <a:chExt cx="5760" cy="5400"/>
          </a:xfrm>
        </p:grpSpPr>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83EA6CDD-AA2A-AA4F-878A-BADFB3D88E9B}"/>
                    </a:ext>
                  </a:extLst>
                </p14:cNvPr>
                <p14:cNvContentPartPr/>
                <p14:nvPr/>
              </p14:nvContentPartPr>
              <p14:xfrm>
                <a:off x="6036382" y="1654102"/>
                <a:ext cx="360" cy="360"/>
              </p14:xfrm>
            </p:contentPart>
          </mc:Choice>
          <mc:Fallback>
            <p:pic>
              <p:nvPicPr>
                <p:cNvPr id="12" name="Ink 11">
                  <a:extLst>
                    <a:ext uri="{FF2B5EF4-FFF2-40B4-BE49-F238E27FC236}">
                      <a16:creationId xmlns:a16="http://schemas.microsoft.com/office/drawing/2014/main" id="{83EA6CDD-AA2A-AA4F-878A-BADFB3D88E9B}"/>
                    </a:ext>
                  </a:extLst>
                </p:cNvPr>
                <p:cNvPicPr/>
                <p:nvPr/>
              </p:nvPicPr>
              <p:blipFill>
                <a:blip r:embed="rId6"/>
                <a:stretch>
                  <a:fillRect/>
                </a:stretch>
              </p:blipFill>
              <p:spPr>
                <a:xfrm>
                  <a:off x="6027382" y="164546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3A751F57-B8DC-F646-BCD2-AF00C753B5C6}"/>
                    </a:ext>
                  </a:extLst>
                </p14:cNvPr>
                <p14:cNvContentPartPr/>
                <p14:nvPr/>
              </p14:nvContentPartPr>
              <p14:xfrm>
                <a:off x="6030982" y="1649062"/>
                <a:ext cx="360" cy="360"/>
              </p14:xfrm>
            </p:contentPart>
          </mc:Choice>
          <mc:Fallback>
            <p:pic>
              <p:nvPicPr>
                <p:cNvPr id="14" name="Ink 13">
                  <a:extLst>
                    <a:ext uri="{FF2B5EF4-FFF2-40B4-BE49-F238E27FC236}">
                      <a16:creationId xmlns:a16="http://schemas.microsoft.com/office/drawing/2014/main" id="{3A751F57-B8DC-F646-BCD2-AF00C753B5C6}"/>
                    </a:ext>
                  </a:extLst>
                </p:cNvPr>
                <p:cNvPicPr/>
                <p:nvPr/>
              </p:nvPicPr>
              <p:blipFill>
                <a:blip r:embed="rId6"/>
                <a:stretch>
                  <a:fillRect/>
                </a:stretch>
              </p:blipFill>
              <p:spPr>
                <a:xfrm>
                  <a:off x="6021982" y="1640062"/>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
            <p14:nvContentPartPr>
              <p14:cNvPr id="27" name="Ink 26">
                <a:extLst>
                  <a:ext uri="{FF2B5EF4-FFF2-40B4-BE49-F238E27FC236}">
                    <a16:creationId xmlns:a16="http://schemas.microsoft.com/office/drawing/2014/main" id="{88BF1829-3FFE-CB4D-A72A-F3C03B10C5B7}"/>
                  </a:ext>
                </a:extLst>
              </p14:cNvPr>
              <p14:cNvContentPartPr/>
              <p14:nvPr/>
            </p14:nvContentPartPr>
            <p14:xfrm>
              <a:off x="4026502" y="-1875698"/>
              <a:ext cx="360" cy="360"/>
            </p14:xfrm>
          </p:contentPart>
        </mc:Choice>
        <mc:Fallback>
          <p:pic>
            <p:nvPicPr>
              <p:cNvPr id="27" name="Ink 26">
                <a:extLst>
                  <a:ext uri="{FF2B5EF4-FFF2-40B4-BE49-F238E27FC236}">
                    <a16:creationId xmlns:a16="http://schemas.microsoft.com/office/drawing/2014/main" id="{88BF1829-3FFE-CB4D-A72A-F3C03B10C5B7}"/>
                  </a:ext>
                </a:extLst>
              </p:cNvPr>
              <p:cNvPicPr/>
              <p:nvPr/>
            </p:nvPicPr>
            <p:blipFill>
              <a:blip r:embed="rId6"/>
              <a:stretch>
                <a:fillRect/>
              </a:stretch>
            </p:blipFill>
            <p:spPr>
              <a:xfrm>
                <a:off x="4017862" y="-1884338"/>
                <a:ext cx="18000" cy="18000"/>
              </a:xfrm>
              <a:prstGeom prst="rect">
                <a:avLst/>
              </a:prstGeom>
            </p:spPr>
          </p:pic>
        </mc:Fallback>
      </mc:AlternateContent>
      <p:pic>
        <p:nvPicPr>
          <p:cNvPr id="3074" name="Picture 2">
            <a:extLst>
              <a:ext uri="{FF2B5EF4-FFF2-40B4-BE49-F238E27FC236}">
                <a16:creationId xmlns:a16="http://schemas.microsoft.com/office/drawing/2014/main" id="{A5672D14-0602-6547-978A-BD60A793B8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199" y="4993441"/>
            <a:ext cx="6605301" cy="17261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10">
            <p14:nvContentPartPr>
              <p14:cNvPr id="37" name="Ink 36">
                <a:extLst>
                  <a:ext uri="{FF2B5EF4-FFF2-40B4-BE49-F238E27FC236}">
                    <a16:creationId xmlns:a16="http://schemas.microsoft.com/office/drawing/2014/main" id="{544C2FA2-ABC5-0243-B493-B5A05E10F755}"/>
                  </a:ext>
                </a:extLst>
              </p14:cNvPr>
              <p14:cNvContentPartPr/>
              <p14:nvPr/>
            </p14:nvContentPartPr>
            <p14:xfrm>
              <a:off x="2275632" y="3417120"/>
              <a:ext cx="685440" cy="12960"/>
            </p14:xfrm>
          </p:contentPart>
        </mc:Choice>
        <mc:Fallback>
          <p:pic>
            <p:nvPicPr>
              <p:cNvPr id="37" name="Ink 36">
                <a:extLst>
                  <a:ext uri="{FF2B5EF4-FFF2-40B4-BE49-F238E27FC236}">
                    <a16:creationId xmlns:a16="http://schemas.microsoft.com/office/drawing/2014/main" id="{544C2FA2-ABC5-0243-B493-B5A05E10F755}"/>
                  </a:ext>
                </a:extLst>
              </p:cNvPr>
              <p:cNvPicPr/>
              <p:nvPr/>
            </p:nvPicPr>
            <p:blipFill>
              <a:blip r:embed="rId11"/>
              <a:stretch>
                <a:fillRect/>
              </a:stretch>
            </p:blipFill>
            <p:spPr>
              <a:xfrm>
                <a:off x="2266632" y="3408480"/>
                <a:ext cx="70308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8" name="Ink 37">
                <a:extLst>
                  <a:ext uri="{FF2B5EF4-FFF2-40B4-BE49-F238E27FC236}">
                    <a16:creationId xmlns:a16="http://schemas.microsoft.com/office/drawing/2014/main" id="{4EA85EEF-3DE2-0148-8A86-F0DB092EE7FD}"/>
                  </a:ext>
                </a:extLst>
              </p14:cNvPr>
              <p14:cNvContentPartPr/>
              <p14:nvPr/>
            </p14:nvContentPartPr>
            <p14:xfrm>
              <a:off x="1282032" y="7756560"/>
              <a:ext cx="360" cy="360"/>
            </p14:xfrm>
          </p:contentPart>
        </mc:Choice>
        <mc:Fallback>
          <p:pic>
            <p:nvPicPr>
              <p:cNvPr id="38" name="Ink 37">
                <a:extLst>
                  <a:ext uri="{FF2B5EF4-FFF2-40B4-BE49-F238E27FC236}">
                    <a16:creationId xmlns:a16="http://schemas.microsoft.com/office/drawing/2014/main" id="{4EA85EEF-3DE2-0148-8A86-F0DB092EE7FD}"/>
                  </a:ext>
                </a:extLst>
              </p:cNvPr>
              <p:cNvPicPr/>
              <p:nvPr/>
            </p:nvPicPr>
            <p:blipFill>
              <a:blip r:embed="rId6"/>
              <a:stretch>
                <a:fillRect/>
              </a:stretch>
            </p:blipFill>
            <p:spPr>
              <a:xfrm>
                <a:off x="1273032" y="77475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9" name="Ink 38">
                <a:extLst>
                  <a:ext uri="{FF2B5EF4-FFF2-40B4-BE49-F238E27FC236}">
                    <a16:creationId xmlns:a16="http://schemas.microsoft.com/office/drawing/2014/main" id="{A7FC3706-ACE3-1E42-8390-854E65D9A31B}"/>
                  </a:ext>
                </a:extLst>
              </p14:cNvPr>
              <p14:cNvContentPartPr/>
              <p14:nvPr/>
            </p14:nvContentPartPr>
            <p14:xfrm>
              <a:off x="11153466" y="3776024"/>
              <a:ext cx="360" cy="360"/>
            </p14:xfrm>
          </p:contentPart>
        </mc:Choice>
        <mc:Fallback>
          <p:pic>
            <p:nvPicPr>
              <p:cNvPr id="39" name="Ink 38">
                <a:extLst>
                  <a:ext uri="{FF2B5EF4-FFF2-40B4-BE49-F238E27FC236}">
                    <a16:creationId xmlns:a16="http://schemas.microsoft.com/office/drawing/2014/main" id="{A7FC3706-ACE3-1E42-8390-854E65D9A31B}"/>
                  </a:ext>
                </a:extLst>
              </p:cNvPr>
              <p:cNvPicPr/>
              <p:nvPr/>
            </p:nvPicPr>
            <p:blipFill>
              <a:blip r:embed="rId6"/>
              <a:stretch>
                <a:fillRect/>
              </a:stretch>
            </p:blipFill>
            <p:spPr>
              <a:xfrm>
                <a:off x="11144826" y="3767384"/>
                <a:ext cx="18000" cy="18000"/>
              </a:xfrm>
              <a:prstGeom prst="rect">
                <a:avLst/>
              </a:prstGeom>
            </p:spPr>
          </p:pic>
        </mc:Fallback>
      </mc:AlternateContent>
    </p:spTree>
    <p:extLst>
      <p:ext uri="{BB962C8B-B14F-4D97-AF65-F5344CB8AC3E}">
        <p14:creationId xmlns:p14="http://schemas.microsoft.com/office/powerpoint/2010/main" val="3079391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003BC-202C-6D48-9DC7-41D3398872D0}"/>
              </a:ext>
            </a:extLst>
          </p:cNvPr>
          <p:cNvSpPr>
            <a:spLocks noGrp="1"/>
          </p:cNvSpPr>
          <p:nvPr>
            <p:ph type="title"/>
          </p:nvPr>
        </p:nvSpPr>
        <p:spPr>
          <a:xfrm>
            <a:off x="804671" y="964692"/>
            <a:ext cx="5928637" cy="1188720"/>
          </a:xfrm>
        </p:spPr>
        <p:txBody>
          <a:bodyPr>
            <a:normAutofit fontScale="90000"/>
          </a:bodyPr>
          <a:lstStyle/>
          <a:p>
            <a:r>
              <a:rPr lang="en-US" dirty="0"/>
              <a:t>Interpreting LSTM</a:t>
            </a:r>
            <a:br>
              <a:rPr lang="en-US" dirty="0"/>
            </a:br>
            <a:br>
              <a:rPr lang="en-US" dirty="0"/>
            </a:br>
            <a:r>
              <a:rPr lang="en-US" sz="2000" dirty="0" err="1"/>
              <a:t>Return_sequences</a:t>
            </a:r>
            <a:r>
              <a:rPr lang="en-US" sz="2000" dirty="0"/>
              <a:t>=</a:t>
            </a:r>
            <a:r>
              <a:rPr lang="en-US" sz="2000" dirty="0">
                <a:solidFill>
                  <a:srgbClr val="0070C0"/>
                </a:solidFill>
              </a:rPr>
              <a:t>Default</a:t>
            </a:r>
            <a:endParaRPr lang="en-US" dirty="0"/>
          </a:p>
        </p:txBody>
      </p:sp>
      <p:pic>
        <p:nvPicPr>
          <p:cNvPr id="7" name="Content Placeholder 6" descr="Text&#10;&#10;Description automatically generated">
            <a:extLst>
              <a:ext uri="{FF2B5EF4-FFF2-40B4-BE49-F238E27FC236}">
                <a16:creationId xmlns:a16="http://schemas.microsoft.com/office/drawing/2014/main" id="{38C46962-F20A-BD46-A2FF-2D18411271EF}"/>
              </a:ext>
            </a:extLst>
          </p:cNvPr>
          <p:cNvPicPr>
            <a:picLocks noGrp="1" noChangeAspect="1"/>
          </p:cNvPicPr>
          <p:nvPr>
            <p:ph idx="1"/>
          </p:nvPr>
        </p:nvPicPr>
        <p:blipFill>
          <a:blip r:embed="rId2"/>
          <a:stretch>
            <a:fillRect/>
          </a:stretch>
        </p:blipFill>
        <p:spPr>
          <a:xfrm>
            <a:off x="824901" y="2301961"/>
            <a:ext cx="5924550" cy="1956978"/>
          </a:xfrm>
        </p:spPr>
      </p:pic>
      <p:sp>
        <p:nvSpPr>
          <p:cNvPr id="10" name="Rectangle 9">
            <a:extLst>
              <a:ext uri="{FF2B5EF4-FFF2-40B4-BE49-F238E27FC236}">
                <a16:creationId xmlns:a16="http://schemas.microsoft.com/office/drawing/2014/main" id="{E3BC0364-4B58-4841-A227-00A6A59E0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029A1F4-D02D-48E4-9331-6870B23B4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0813" y="479893"/>
            <a:ext cx="3685031" cy="54589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6A8CF3-711E-4C63-9DD5-53A2696C0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6411" y="644485"/>
            <a:ext cx="3353835" cy="51297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schematic&#10;&#10;Description automatically generated">
            <a:extLst>
              <a:ext uri="{FF2B5EF4-FFF2-40B4-BE49-F238E27FC236}">
                <a16:creationId xmlns:a16="http://schemas.microsoft.com/office/drawing/2014/main" id="{5BB12488-9842-9A4B-99CD-F698C87D1C11}"/>
              </a:ext>
            </a:extLst>
          </p:cNvPr>
          <p:cNvPicPr>
            <a:picLocks noChangeAspect="1"/>
          </p:cNvPicPr>
          <p:nvPr/>
        </p:nvPicPr>
        <p:blipFill rotWithShape="1">
          <a:blip r:embed="rId3"/>
          <a:srcRect t="4594" r="1" b="1"/>
          <a:stretch/>
        </p:blipFill>
        <p:spPr>
          <a:xfrm>
            <a:off x="8340435" y="822036"/>
            <a:ext cx="3026664" cy="2348100"/>
          </a:xfrm>
          <a:prstGeom prst="rect">
            <a:avLst/>
          </a:prstGeom>
        </p:spPr>
      </p:pic>
      <p:pic>
        <p:nvPicPr>
          <p:cNvPr id="4" name="Content Placeholder 5" descr="Table&#10;&#10;Description automatically generated">
            <a:extLst>
              <a:ext uri="{FF2B5EF4-FFF2-40B4-BE49-F238E27FC236}">
                <a16:creationId xmlns:a16="http://schemas.microsoft.com/office/drawing/2014/main" id="{D8DCBAE8-F81F-BD4B-8B6E-C203A97F2CD2}"/>
              </a:ext>
            </a:extLst>
          </p:cNvPr>
          <p:cNvPicPr>
            <a:picLocks noChangeAspect="1"/>
          </p:cNvPicPr>
          <p:nvPr/>
        </p:nvPicPr>
        <p:blipFill rotWithShape="1">
          <a:blip r:embed="rId4"/>
          <a:srcRect r="14924" b="-4"/>
          <a:stretch/>
        </p:blipFill>
        <p:spPr>
          <a:xfrm>
            <a:off x="8186411" y="3117269"/>
            <a:ext cx="3326144" cy="2580438"/>
          </a:xfrm>
          <a:prstGeom prst="rect">
            <a:avLst/>
          </a:prstGeom>
        </p:spPr>
      </p:pic>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041618E6-CA84-BE4E-BBD3-8B878737343E}"/>
                  </a:ext>
                </a:extLst>
              </p14:cNvPr>
              <p14:cNvContentPartPr/>
              <p14:nvPr/>
            </p14:nvContentPartPr>
            <p14:xfrm>
              <a:off x="2335942" y="3473182"/>
              <a:ext cx="740160" cy="38520"/>
            </p14:xfrm>
          </p:contentPart>
        </mc:Choice>
        <mc:Fallback>
          <p:pic>
            <p:nvPicPr>
              <p:cNvPr id="9" name="Ink 8">
                <a:extLst>
                  <a:ext uri="{FF2B5EF4-FFF2-40B4-BE49-F238E27FC236}">
                    <a16:creationId xmlns:a16="http://schemas.microsoft.com/office/drawing/2014/main" id="{041618E6-CA84-BE4E-BBD3-8B878737343E}"/>
                  </a:ext>
                </a:extLst>
              </p:cNvPr>
              <p:cNvPicPr/>
              <p:nvPr/>
            </p:nvPicPr>
            <p:blipFill>
              <a:blip r:embed="rId6"/>
              <a:stretch>
                <a:fillRect/>
              </a:stretch>
            </p:blipFill>
            <p:spPr>
              <a:xfrm>
                <a:off x="2327302" y="3464542"/>
                <a:ext cx="757800" cy="56160"/>
              </a:xfrm>
              <a:prstGeom prst="rect">
                <a:avLst/>
              </a:prstGeom>
            </p:spPr>
          </p:pic>
        </mc:Fallback>
      </mc:AlternateContent>
      <p:sp>
        <p:nvSpPr>
          <p:cNvPr id="13" name="AutoShape 6">
            <a:extLst>
              <a:ext uri="{FF2B5EF4-FFF2-40B4-BE49-F238E27FC236}">
                <a16:creationId xmlns:a16="http://schemas.microsoft.com/office/drawing/2014/main" id="{19B60F82-9C00-3543-A137-8C435A749AE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a:extLst>
              <a:ext uri="{FF2B5EF4-FFF2-40B4-BE49-F238E27FC236}">
                <a16:creationId xmlns:a16="http://schemas.microsoft.com/office/drawing/2014/main" id="{1F540DF6-86A0-EE4D-9CD4-4E904F954038}"/>
              </a:ext>
            </a:extLst>
          </p:cNvPr>
          <p:cNvPicPr>
            <a:picLocks noChangeAspect="1"/>
          </p:cNvPicPr>
          <p:nvPr/>
        </p:nvPicPr>
        <p:blipFill>
          <a:blip r:embed="rId7"/>
          <a:stretch>
            <a:fillRect/>
          </a:stretch>
        </p:blipFill>
        <p:spPr>
          <a:xfrm>
            <a:off x="59954" y="4583170"/>
            <a:ext cx="7309104" cy="1693979"/>
          </a:xfrm>
          <a:prstGeom prst="rect">
            <a:avLst/>
          </a:prstGeom>
        </p:spPr>
      </p:pic>
    </p:spTree>
    <p:extLst>
      <p:ext uri="{BB962C8B-B14F-4D97-AF65-F5344CB8AC3E}">
        <p14:creationId xmlns:p14="http://schemas.microsoft.com/office/powerpoint/2010/main" val="2093084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07BFB-4D36-424F-9B6B-3C8FB2F7D703}"/>
              </a:ext>
            </a:extLst>
          </p:cNvPr>
          <p:cNvSpPr>
            <a:spLocks noGrp="1"/>
          </p:cNvSpPr>
          <p:nvPr>
            <p:ph type="title"/>
          </p:nvPr>
        </p:nvSpPr>
        <p:spPr/>
        <p:txBody>
          <a:bodyPr/>
          <a:lstStyle/>
          <a:p>
            <a:r>
              <a:rPr lang="en-US" dirty="0"/>
              <a:t>RNN Hyperparameter</a:t>
            </a:r>
          </a:p>
        </p:txBody>
      </p:sp>
      <p:sp>
        <p:nvSpPr>
          <p:cNvPr id="14" name="Content Placeholder 13">
            <a:extLst>
              <a:ext uri="{FF2B5EF4-FFF2-40B4-BE49-F238E27FC236}">
                <a16:creationId xmlns:a16="http://schemas.microsoft.com/office/drawing/2014/main" id="{B2DD0F30-8DAB-4048-98C5-D2E888ABFB7F}"/>
              </a:ext>
            </a:extLst>
          </p:cNvPr>
          <p:cNvSpPr>
            <a:spLocks noGrp="1"/>
          </p:cNvSpPr>
          <p:nvPr>
            <p:ph idx="1"/>
          </p:nvPr>
        </p:nvSpPr>
        <p:spPr>
          <a:xfrm>
            <a:off x="510689" y="2866198"/>
            <a:ext cx="3440894" cy="3027109"/>
          </a:xfrm>
        </p:spPr>
        <p:txBody>
          <a:bodyPr>
            <a:normAutofit lnSpcReduction="10000"/>
          </a:bodyPr>
          <a:lstStyle/>
          <a:p>
            <a:pPr marL="0" indent="0">
              <a:buNone/>
            </a:pPr>
            <a:r>
              <a:rPr lang="en-US" b="1" dirty="0"/>
              <a:t>Hyperparameters</a:t>
            </a:r>
          </a:p>
          <a:p>
            <a:r>
              <a:rPr lang="en-US" dirty="0"/>
              <a:t>Batch size (larger)</a:t>
            </a:r>
          </a:p>
          <a:p>
            <a:r>
              <a:rPr lang="en-US" dirty="0"/>
              <a:t>Activation function: </a:t>
            </a:r>
            <a:r>
              <a:rPr lang="en-US" dirty="0" err="1"/>
              <a:t>Relu</a:t>
            </a:r>
            <a:endParaRPr lang="en-US" dirty="0"/>
          </a:p>
          <a:p>
            <a:r>
              <a:rPr lang="en-US" dirty="0"/>
              <a:t>Dropout: 0.5</a:t>
            </a:r>
          </a:p>
          <a:p>
            <a:r>
              <a:rPr lang="en-US" dirty="0"/>
              <a:t>Decay rate</a:t>
            </a:r>
          </a:p>
          <a:p>
            <a:r>
              <a:rPr lang="en-US" dirty="0"/>
              <a:t>Momentum: [0.5. 0.9] </a:t>
            </a:r>
          </a:p>
          <a:p>
            <a:r>
              <a:rPr lang="en-US" dirty="0"/>
              <a:t>Features and timesteps: Explore lag values </a:t>
            </a:r>
          </a:p>
        </p:txBody>
      </p:sp>
      <p:sp>
        <p:nvSpPr>
          <p:cNvPr id="18" name="Content Placeholder 13">
            <a:extLst>
              <a:ext uri="{FF2B5EF4-FFF2-40B4-BE49-F238E27FC236}">
                <a16:creationId xmlns:a16="http://schemas.microsoft.com/office/drawing/2014/main" id="{C2D90F08-5DA5-9E46-99DE-3D3A31916A29}"/>
              </a:ext>
            </a:extLst>
          </p:cNvPr>
          <p:cNvSpPr txBox="1">
            <a:spLocks/>
          </p:cNvSpPr>
          <p:nvPr/>
        </p:nvSpPr>
        <p:spPr>
          <a:xfrm>
            <a:off x="4603581" y="2866198"/>
            <a:ext cx="3440894" cy="302710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b="1" dirty="0"/>
              <a:t>Optimization Setup</a:t>
            </a:r>
          </a:p>
          <a:p>
            <a:r>
              <a:rPr lang="en-US" dirty="0"/>
              <a:t>Adaptive learning:  Adam optimizer</a:t>
            </a:r>
          </a:p>
          <a:p>
            <a:r>
              <a:rPr lang="en-US" dirty="0"/>
              <a:t> Truncated backpropagation: </a:t>
            </a:r>
            <a:r>
              <a:rPr lang="en-US" sz="1200" dirty="0"/>
              <a:t>training on overlapping chunks of 200 steps, gradually increasing in training</a:t>
            </a:r>
            <a:endParaRPr lang="en-US" dirty="0"/>
          </a:p>
        </p:txBody>
      </p:sp>
      <p:sp>
        <p:nvSpPr>
          <p:cNvPr id="19" name="Content Placeholder 13">
            <a:extLst>
              <a:ext uri="{FF2B5EF4-FFF2-40B4-BE49-F238E27FC236}">
                <a16:creationId xmlns:a16="http://schemas.microsoft.com/office/drawing/2014/main" id="{7EB004EB-C06C-CF4F-AA87-423184115B17}"/>
              </a:ext>
            </a:extLst>
          </p:cNvPr>
          <p:cNvSpPr txBox="1">
            <a:spLocks/>
          </p:cNvSpPr>
          <p:nvPr/>
        </p:nvSpPr>
        <p:spPr>
          <a:xfrm>
            <a:off x="8537334" y="2866197"/>
            <a:ext cx="3440894" cy="302710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b="1" dirty="0"/>
              <a:t>Model parameters</a:t>
            </a:r>
          </a:p>
          <a:p>
            <a:r>
              <a:rPr lang="en-US" b="1" dirty="0"/>
              <a:t>Bias</a:t>
            </a:r>
            <a:r>
              <a:rPr lang="en-US" dirty="0"/>
              <a:t> due to forget gate: </a:t>
            </a:r>
            <a:r>
              <a:rPr lang="en-US" sz="1400" dirty="0"/>
              <a:t>Enable the model to learn to remember the info of last steps</a:t>
            </a:r>
            <a:r>
              <a:rPr lang="en-US" dirty="0"/>
              <a:t>.</a:t>
            </a:r>
            <a:r>
              <a:rPr lang="en-US" sz="1600" dirty="0"/>
              <a:t> </a:t>
            </a:r>
            <a:r>
              <a:rPr lang="en-US" sz="1600" b="1" dirty="0"/>
              <a:t>Bias for forget gate =1</a:t>
            </a:r>
            <a:endParaRPr lang="en-US" b="1" dirty="0"/>
          </a:p>
          <a:p>
            <a:r>
              <a:rPr lang="en-US" dirty="0"/>
              <a:t>Regularization: Dropout! </a:t>
            </a:r>
          </a:p>
          <a:p>
            <a:pPr marL="0" indent="0">
              <a:buNone/>
            </a:pPr>
            <a:r>
              <a:rPr lang="en-US" dirty="0"/>
              <a:t>LSTM really prone to overfitting</a:t>
            </a:r>
          </a:p>
        </p:txBody>
      </p:sp>
    </p:spTree>
    <p:extLst>
      <p:ext uri="{BB962C8B-B14F-4D97-AF65-F5344CB8AC3E}">
        <p14:creationId xmlns:p14="http://schemas.microsoft.com/office/powerpoint/2010/main" val="4294602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1889C-C8CC-9E4D-80A2-0A51271E9CD2}"/>
              </a:ext>
            </a:extLst>
          </p:cNvPr>
          <p:cNvSpPr>
            <a:spLocks noGrp="1"/>
          </p:cNvSpPr>
          <p:nvPr>
            <p:ph type="title"/>
          </p:nvPr>
        </p:nvSpPr>
        <p:spPr>
          <a:xfrm>
            <a:off x="539254" y="1797440"/>
            <a:ext cx="3681871" cy="3263119"/>
          </a:xfrm>
          <a:noFill/>
          <a:ln>
            <a:solidFill>
              <a:schemeClr val="tx1"/>
            </a:solidFill>
          </a:ln>
        </p:spPr>
        <p:txBody>
          <a:bodyPr vert="horz" lIns="274320" tIns="182880" rIns="274320" bIns="182880" rtlCol="0" anchor="ctr" anchorCtr="1">
            <a:normAutofit/>
          </a:bodyPr>
          <a:lstStyle/>
          <a:p>
            <a:r>
              <a:rPr lang="en-US" sz="3600" dirty="0">
                <a:solidFill>
                  <a:schemeClr val="tx1"/>
                </a:solidFill>
              </a:rPr>
              <a:t>Application</a:t>
            </a:r>
            <a:br>
              <a:rPr lang="en-US" sz="3600" dirty="0">
                <a:solidFill>
                  <a:schemeClr val="tx1"/>
                </a:solidFill>
              </a:rPr>
            </a:br>
            <a:br>
              <a:rPr lang="en-US" sz="3600" dirty="0">
                <a:solidFill>
                  <a:schemeClr val="tx1"/>
                </a:solidFill>
              </a:rPr>
            </a:br>
            <a:r>
              <a:rPr lang="en-US" sz="3600" dirty="0">
                <a:solidFill>
                  <a:srgbClr val="FFC000"/>
                </a:solidFill>
              </a:rPr>
              <a:t>Encoder-decoder</a:t>
            </a:r>
          </a:p>
        </p:txBody>
      </p:sp>
      <p:pic>
        <p:nvPicPr>
          <p:cNvPr id="4" name="Picture 3" descr="Diagram&#10;&#10;Description automatically generated">
            <a:extLst>
              <a:ext uri="{FF2B5EF4-FFF2-40B4-BE49-F238E27FC236}">
                <a16:creationId xmlns:a16="http://schemas.microsoft.com/office/drawing/2014/main" id="{A241C5E1-9EE5-714E-97E0-72127A476E91}"/>
              </a:ext>
            </a:extLst>
          </p:cNvPr>
          <p:cNvPicPr>
            <a:picLocks noChangeAspect="1"/>
          </p:cNvPicPr>
          <p:nvPr/>
        </p:nvPicPr>
        <p:blipFill>
          <a:blip r:embed="rId3"/>
          <a:stretch>
            <a:fillRect/>
          </a:stretch>
        </p:blipFill>
        <p:spPr>
          <a:xfrm rot="5400000">
            <a:off x="6647632" y="0"/>
            <a:ext cx="3368982" cy="6858000"/>
          </a:xfrm>
          <a:prstGeom prst="rect">
            <a:avLst/>
          </a:prstGeom>
        </p:spPr>
      </p:pic>
    </p:spTree>
    <p:extLst>
      <p:ext uri="{BB962C8B-B14F-4D97-AF65-F5344CB8AC3E}">
        <p14:creationId xmlns:p14="http://schemas.microsoft.com/office/powerpoint/2010/main" val="2254636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DBEF1D-B0DC-574A-B8EA-29C99F41B33A}"/>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RNN in translation</a:t>
            </a:r>
          </a:p>
        </p:txBody>
      </p:sp>
      <p:sp>
        <p:nvSpPr>
          <p:cNvPr id="3" name="Content Placeholder 2">
            <a:extLst>
              <a:ext uri="{FF2B5EF4-FFF2-40B4-BE49-F238E27FC236}">
                <a16:creationId xmlns:a16="http://schemas.microsoft.com/office/drawing/2014/main" id="{A1E13DC1-41A1-1445-B0CA-6A7D5BF65A8D}"/>
              </a:ext>
            </a:extLst>
          </p:cNvPr>
          <p:cNvSpPr>
            <a:spLocks noGrp="1"/>
          </p:cNvSpPr>
          <p:nvPr>
            <p:ph idx="1"/>
          </p:nvPr>
        </p:nvSpPr>
        <p:spPr>
          <a:xfrm>
            <a:off x="643468" y="2638044"/>
            <a:ext cx="3363974" cy="3415622"/>
          </a:xfrm>
        </p:spPr>
        <p:txBody>
          <a:bodyPr>
            <a:normAutofit/>
          </a:bodyPr>
          <a:lstStyle/>
          <a:p>
            <a:pPr marL="0" indent="0">
              <a:buNone/>
            </a:pPr>
            <a:r>
              <a:rPr lang="en-US" u="sng" dirty="0">
                <a:solidFill>
                  <a:schemeClr val="bg1"/>
                </a:solidFill>
              </a:rPr>
              <a:t>Limitation of RNN</a:t>
            </a:r>
          </a:p>
          <a:p>
            <a:pPr marL="0" indent="0">
              <a:buNone/>
            </a:pPr>
            <a:r>
              <a:rPr lang="en-US" dirty="0">
                <a:solidFill>
                  <a:schemeClr val="bg1"/>
                </a:solidFill>
              </a:rPr>
              <a:t>Too big of a load of information to encode in a single vector</a:t>
            </a:r>
          </a:p>
          <a:p>
            <a:r>
              <a:rPr lang="en-US" dirty="0">
                <a:solidFill>
                  <a:schemeClr val="bg1"/>
                </a:solidFill>
              </a:rPr>
              <a:t>What regular RNN are doing? </a:t>
            </a:r>
          </a:p>
        </p:txBody>
      </p:sp>
      <p:pic>
        <p:nvPicPr>
          <p:cNvPr id="4" name="seq2seq_6" descr="seq2seq_6">
            <a:hlinkClick r:id="" action="ppaction://media"/>
            <a:extLst>
              <a:ext uri="{FF2B5EF4-FFF2-40B4-BE49-F238E27FC236}">
                <a16:creationId xmlns:a16="http://schemas.microsoft.com/office/drawing/2014/main" id="{3EAA3F44-6D20-E744-8E3D-8E6B09A2DB7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49412" y="3779395"/>
            <a:ext cx="6547471" cy="2897256"/>
          </a:xfrm>
          <a:prstGeom prst="rect">
            <a:avLst/>
          </a:prstGeom>
        </p:spPr>
      </p:pic>
      <p:pic>
        <p:nvPicPr>
          <p:cNvPr id="5" name="Picture 4">
            <a:extLst>
              <a:ext uri="{FF2B5EF4-FFF2-40B4-BE49-F238E27FC236}">
                <a16:creationId xmlns:a16="http://schemas.microsoft.com/office/drawing/2014/main" id="{4728A488-3584-4141-AB7A-2E8076901958}"/>
              </a:ext>
            </a:extLst>
          </p:cNvPr>
          <p:cNvPicPr>
            <a:picLocks noChangeAspect="1"/>
          </p:cNvPicPr>
          <p:nvPr/>
        </p:nvPicPr>
        <p:blipFill>
          <a:blip r:embed="rId6"/>
          <a:stretch>
            <a:fillRect/>
          </a:stretch>
        </p:blipFill>
        <p:spPr>
          <a:xfrm>
            <a:off x="6095999" y="2120880"/>
            <a:ext cx="4654297" cy="1638105"/>
          </a:xfrm>
          <a:prstGeom prst="rect">
            <a:avLst/>
          </a:prstGeom>
        </p:spPr>
      </p:pic>
      <p:pic>
        <p:nvPicPr>
          <p:cNvPr id="6" name="Picture 5">
            <a:extLst>
              <a:ext uri="{FF2B5EF4-FFF2-40B4-BE49-F238E27FC236}">
                <a16:creationId xmlns:a16="http://schemas.microsoft.com/office/drawing/2014/main" id="{B0A9A472-B9B0-5546-A4CE-BD60C28D2666}"/>
              </a:ext>
            </a:extLst>
          </p:cNvPr>
          <p:cNvPicPr>
            <a:picLocks noChangeAspect="1"/>
          </p:cNvPicPr>
          <p:nvPr/>
        </p:nvPicPr>
        <p:blipFill>
          <a:blip r:embed="rId7"/>
          <a:stretch>
            <a:fillRect/>
          </a:stretch>
        </p:blipFill>
        <p:spPr>
          <a:xfrm>
            <a:off x="5481765" y="181349"/>
            <a:ext cx="5882765" cy="1919122"/>
          </a:xfrm>
          <a:prstGeom prst="rect">
            <a:avLst/>
          </a:prstGeom>
        </p:spPr>
      </p:pic>
      <p:sp>
        <p:nvSpPr>
          <p:cNvPr id="7" name="TextBox 6">
            <a:extLst>
              <a:ext uri="{FF2B5EF4-FFF2-40B4-BE49-F238E27FC236}">
                <a16:creationId xmlns:a16="http://schemas.microsoft.com/office/drawing/2014/main" id="{9AE479A7-91C7-4C47-8F40-E4C200259403}"/>
              </a:ext>
            </a:extLst>
          </p:cNvPr>
          <p:cNvSpPr txBox="1"/>
          <p:nvPr/>
        </p:nvSpPr>
        <p:spPr>
          <a:xfrm>
            <a:off x="433138" y="6399122"/>
            <a:ext cx="7503208" cy="307777"/>
          </a:xfrm>
          <a:prstGeom prst="rect">
            <a:avLst/>
          </a:prstGeom>
          <a:noFill/>
        </p:spPr>
        <p:txBody>
          <a:bodyPr wrap="none" rtlCol="0">
            <a:spAutoFit/>
          </a:bodyPr>
          <a:lstStyle/>
          <a:p>
            <a:r>
              <a:rPr lang="en-US" sz="1400" i="1" dirty="0"/>
              <a:t>https://</a:t>
            </a:r>
            <a:r>
              <a:rPr lang="en-US" sz="1400" i="1" dirty="0" err="1"/>
              <a:t>jalammar.github.io</a:t>
            </a:r>
            <a:r>
              <a:rPr lang="en-US" sz="1400" i="1" dirty="0"/>
              <a:t>/visualizing-neural-machine-translation-mechanics-of-seq2seq-models-with-attention/</a:t>
            </a:r>
          </a:p>
        </p:txBody>
      </p:sp>
    </p:spTree>
    <p:extLst>
      <p:ext uri="{BB962C8B-B14F-4D97-AF65-F5344CB8AC3E}">
        <p14:creationId xmlns:p14="http://schemas.microsoft.com/office/powerpoint/2010/main" val="3749166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3A1C5F-0BBA-D148-A5F9-6F145114F215}"/>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Attention</a:t>
            </a:r>
          </a:p>
        </p:txBody>
      </p:sp>
      <p:sp>
        <p:nvSpPr>
          <p:cNvPr id="5" name="Rectangle 4">
            <a:extLst>
              <a:ext uri="{FF2B5EF4-FFF2-40B4-BE49-F238E27FC236}">
                <a16:creationId xmlns:a16="http://schemas.microsoft.com/office/drawing/2014/main" id="{ACA30375-C7AA-2241-892D-F4F5E682BDD6}"/>
              </a:ext>
            </a:extLst>
          </p:cNvPr>
          <p:cNvSpPr/>
          <p:nvPr/>
        </p:nvSpPr>
        <p:spPr>
          <a:xfrm>
            <a:off x="643466" y="3092115"/>
            <a:ext cx="3363975" cy="1468255"/>
          </a:xfrm>
          <a:prstGeom prst="rect">
            <a:avLst/>
          </a:prstGeom>
        </p:spPr>
        <p:txBody>
          <a:bodyPr vert="horz" lIns="91440" tIns="45720" rIns="91440" bIns="45720" rtlCol="0">
            <a:normAutofit/>
          </a:bodyPr>
          <a:lstStyle/>
          <a:p>
            <a:pPr indent="-228600" defTabSz="914400">
              <a:spcBef>
                <a:spcPts val="1000"/>
              </a:spcBef>
              <a:buClr>
                <a:schemeClr val="accent2"/>
              </a:buClr>
              <a:buFont typeface="Arial" panose="020B0604020202020204" pitchFamily="34" charset="0"/>
              <a:buChar char="•"/>
            </a:pPr>
            <a:r>
              <a:rPr lang="en-US" sz="2000" dirty="0">
                <a:solidFill>
                  <a:schemeClr val="bg1"/>
                </a:solidFill>
              </a:rPr>
              <a:t>What </a:t>
            </a:r>
            <a:r>
              <a:rPr lang="en-US" sz="2000" b="1" dirty="0">
                <a:solidFill>
                  <a:schemeClr val="bg1"/>
                </a:solidFill>
              </a:rPr>
              <a:t>attention</a:t>
            </a:r>
            <a:r>
              <a:rPr lang="en-US" sz="2000" dirty="0">
                <a:solidFill>
                  <a:schemeClr val="bg1"/>
                </a:solidFill>
              </a:rPr>
              <a:t> does to get around this massive load of information?</a:t>
            </a:r>
          </a:p>
        </p:txBody>
      </p:sp>
      <p:pic>
        <p:nvPicPr>
          <p:cNvPr id="4" name="seq2seq_7" descr="seq2seq_7">
            <a:hlinkClick r:id="" action="ppaction://media"/>
            <a:extLst>
              <a:ext uri="{FF2B5EF4-FFF2-40B4-BE49-F238E27FC236}">
                <a16:creationId xmlns:a16="http://schemas.microsoft.com/office/drawing/2014/main" id="{4F3200D5-1135-6E42-BDC3-3E82DD8A7D7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076967" y="1719402"/>
            <a:ext cx="5395239" cy="2360417"/>
          </a:xfrm>
          <a:prstGeom prst="rect">
            <a:avLst/>
          </a:prstGeom>
        </p:spPr>
      </p:pic>
      <p:sp>
        <p:nvSpPr>
          <p:cNvPr id="6" name="TextBox 5">
            <a:extLst>
              <a:ext uri="{FF2B5EF4-FFF2-40B4-BE49-F238E27FC236}">
                <a16:creationId xmlns:a16="http://schemas.microsoft.com/office/drawing/2014/main" id="{14CE67BE-37A7-214B-B6E7-9CCE49F37A25}"/>
              </a:ext>
            </a:extLst>
          </p:cNvPr>
          <p:cNvSpPr txBox="1"/>
          <p:nvPr/>
        </p:nvSpPr>
        <p:spPr>
          <a:xfrm>
            <a:off x="5076967" y="4484730"/>
            <a:ext cx="6273970" cy="1877437"/>
          </a:xfrm>
          <a:prstGeom prst="rect">
            <a:avLst/>
          </a:prstGeom>
          <a:noFill/>
        </p:spPr>
        <p:txBody>
          <a:bodyPr wrap="square" rtlCol="0">
            <a:spAutoFit/>
          </a:bodyPr>
          <a:lstStyle/>
          <a:p>
            <a:r>
              <a:rPr lang="en-US" b="1" dirty="0"/>
              <a:t>Second way</a:t>
            </a:r>
          </a:p>
          <a:p>
            <a:pPr marL="228600" indent="-228600">
              <a:buAutoNum type="arabicPeriod"/>
            </a:pPr>
            <a:r>
              <a:rPr lang="en-US" sz="1600" dirty="0"/>
              <a:t>He looks carefully at each of the hidden state, which are then associated with a certain word in the input sequence. </a:t>
            </a:r>
          </a:p>
          <a:p>
            <a:pPr marL="228600" indent="-228600">
              <a:buAutoNum type="arabicPeriod"/>
            </a:pPr>
            <a:r>
              <a:rPr lang="en-US" sz="1600" dirty="0"/>
              <a:t>Give each hidden state a score</a:t>
            </a:r>
          </a:p>
          <a:p>
            <a:pPr marL="228600" indent="-228600">
              <a:buAutoNum type="arabicPeriod"/>
            </a:pPr>
            <a:r>
              <a:rPr lang="en-US" sz="1600" dirty="0"/>
              <a:t>Then he multiply each hidden state by its </a:t>
            </a:r>
            <a:r>
              <a:rPr lang="en-US" sz="1600" dirty="0" err="1"/>
              <a:t>softmaxed</a:t>
            </a:r>
            <a:r>
              <a:rPr lang="en-US" sz="1600" dirty="0"/>
              <a:t> score, which amplify H_s with high score and diminish the one with low score </a:t>
            </a:r>
          </a:p>
          <a:p>
            <a:endParaRPr lang="en-US" dirty="0"/>
          </a:p>
        </p:txBody>
      </p:sp>
      <p:sp>
        <p:nvSpPr>
          <p:cNvPr id="7" name="TextBox 6">
            <a:extLst>
              <a:ext uri="{FF2B5EF4-FFF2-40B4-BE49-F238E27FC236}">
                <a16:creationId xmlns:a16="http://schemas.microsoft.com/office/drawing/2014/main" id="{F7AD7F37-10E8-2D42-9374-1E0C8C672F71}"/>
              </a:ext>
            </a:extLst>
          </p:cNvPr>
          <p:cNvSpPr txBox="1"/>
          <p:nvPr/>
        </p:nvSpPr>
        <p:spPr>
          <a:xfrm>
            <a:off x="4991387" y="861158"/>
            <a:ext cx="5745484" cy="646331"/>
          </a:xfrm>
          <a:prstGeom prst="rect">
            <a:avLst/>
          </a:prstGeom>
          <a:noFill/>
        </p:spPr>
        <p:txBody>
          <a:bodyPr wrap="none" rtlCol="0">
            <a:spAutoFit/>
          </a:bodyPr>
          <a:lstStyle/>
          <a:p>
            <a:r>
              <a:rPr lang="en-US" b="1" dirty="0"/>
              <a:t>First way</a:t>
            </a:r>
          </a:p>
          <a:p>
            <a:r>
              <a:rPr lang="en-US" dirty="0"/>
              <a:t>1. </a:t>
            </a:r>
            <a:r>
              <a:rPr lang="en-US" sz="1600" dirty="0"/>
              <a:t>We pass </a:t>
            </a:r>
            <a:r>
              <a:rPr lang="en-US" sz="1600" u="sng" dirty="0"/>
              <a:t>all</a:t>
            </a:r>
            <a:r>
              <a:rPr lang="en-US" sz="1600" dirty="0"/>
              <a:t> the hidden state to the decoder, instead of only one</a:t>
            </a:r>
            <a:endParaRPr lang="en-US" dirty="0"/>
          </a:p>
        </p:txBody>
      </p:sp>
    </p:spTree>
    <p:extLst>
      <p:ext uri="{BB962C8B-B14F-4D97-AF65-F5344CB8AC3E}">
        <p14:creationId xmlns:p14="http://schemas.microsoft.com/office/powerpoint/2010/main" val="415755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214BE-AC56-1044-A971-32EB2B44C51C}"/>
              </a:ext>
            </a:extLst>
          </p:cNvPr>
          <p:cNvSpPr>
            <a:spLocks noGrp="1"/>
          </p:cNvSpPr>
          <p:nvPr>
            <p:ph type="title"/>
          </p:nvPr>
        </p:nvSpPr>
        <p:spPr/>
        <p:txBody>
          <a:bodyPr/>
          <a:lstStyle/>
          <a:p>
            <a:r>
              <a:rPr lang="en-US" dirty="0"/>
              <a:t>1. Association of words </a:t>
            </a:r>
          </a:p>
        </p:txBody>
      </p:sp>
      <p:pic>
        <p:nvPicPr>
          <p:cNvPr id="5" name="Content Placeholder 4" descr="Diagram&#10;&#10;Description automatically generated with medium confidence">
            <a:extLst>
              <a:ext uri="{FF2B5EF4-FFF2-40B4-BE49-F238E27FC236}">
                <a16:creationId xmlns:a16="http://schemas.microsoft.com/office/drawing/2014/main" id="{2382B218-3ADE-9C46-9E33-099F55152CEA}"/>
              </a:ext>
            </a:extLst>
          </p:cNvPr>
          <p:cNvPicPr>
            <a:picLocks noGrp="1" noChangeAspect="1"/>
          </p:cNvPicPr>
          <p:nvPr>
            <p:ph idx="1"/>
          </p:nvPr>
        </p:nvPicPr>
        <p:blipFill>
          <a:blip r:embed="rId3"/>
          <a:stretch>
            <a:fillRect/>
          </a:stretch>
        </p:blipFill>
        <p:spPr>
          <a:xfrm>
            <a:off x="425664" y="2590299"/>
            <a:ext cx="6638045" cy="3101975"/>
          </a:xfrm>
        </p:spPr>
      </p:pic>
      <p:pic>
        <p:nvPicPr>
          <p:cNvPr id="14338" name="Picture 2" descr="no 人 e 」 e MOLI !H &#10;目 目 目 目 ">
            <a:extLst>
              <a:ext uri="{FF2B5EF4-FFF2-40B4-BE49-F238E27FC236}">
                <a16:creationId xmlns:a16="http://schemas.microsoft.com/office/drawing/2014/main" id="{85979B04-36E0-734D-ACF4-DDAF40750B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457" y="2590298"/>
            <a:ext cx="4533212" cy="3096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193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EE67E-29A9-CD41-8C37-015C3981698E}"/>
              </a:ext>
            </a:extLst>
          </p:cNvPr>
          <p:cNvSpPr>
            <a:spLocks noGrp="1"/>
          </p:cNvSpPr>
          <p:nvPr>
            <p:ph type="title"/>
          </p:nvPr>
        </p:nvSpPr>
        <p:spPr/>
        <p:txBody>
          <a:bodyPr/>
          <a:lstStyle/>
          <a:p>
            <a:r>
              <a:rPr lang="en-US" dirty="0"/>
              <a:t>Sequence Data</a:t>
            </a:r>
          </a:p>
        </p:txBody>
      </p:sp>
      <p:pic>
        <p:nvPicPr>
          <p:cNvPr id="1026" name="Picture 2" descr="Preparation of sequence data &#10;Ordered dataset &#10;Note that a data &#10;generator should be &#10;very useful ! &#10;Past &#10;Train data &#10;Cut &amp; Shuffle &#10;eeeee &#10;Train set &#10;Future &#10;Test data &#10;Cut &amp; Shuffle &#10;Test set ">
            <a:extLst>
              <a:ext uri="{FF2B5EF4-FFF2-40B4-BE49-F238E27FC236}">
                <a16:creationId xmlns:a16="http://schemas.microsoft.com/office/drawing/2014/main" id="{0077D065-8A6E-0046-8E3B-FB2E050F8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166" y="2369250"/>
            <a:ext cx="5679815" cy="2993736"/>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A26C5099-2B40-D247-AF1A-CCE99C6DE6FC}"/>
              </a:ext>
            </a:extLst>
          </p:cNvPr>
          <p:cNvSpPr/>
          <p:nvPr/>
        </p:nvSpPr>
        <p:spPr>
          <a:xfrm>
            <a:off x="1164201" y="2290478"/>
            <a:ext cx="3370433" cy="31512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F6254E5-45B4-FD44-B539-A63F8D0DEB97}"/>
              </a:ext>
            </a:extLst>
          </p:cNvPr>
          <p:cNvSpPr/>
          <p:nvPr/>
        </p:nvSpPr>
        <p:spPr>
          <a:xfrm>
            <a:off x="1997562" y="2890002"/>
            <a:ext cx="173812" cy="1832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853437E-E658-0F43-A22B-204FD55DB9F4}"/>
              </a:ext>
            </a:extLst>
          </p:cNvPr>
          <p:cNvSpPr/>
          <p:nvPr/>
        </p:nvSpPr>
        <p:spPr>
          <a:xfrm>
            <a:off x="1674573" y="3591231"/>
            <a:ext cx="173812" cy="1832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695F357-01A9-6340-B823-AF2254640551}"/>
              </a:ext>
            </a:extLst>
          </p:cNvPr>
          <p:cNvSpPr/>
          <p:nvPr/>
        </p:nvSpPr>
        <p:spPr>
          <a:xfrm>
            <a:off x="2413903" y="3510378"/>
            <a:ext cx="173812" cy="1832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E1E8385-6635-FE4E-9532-914E7015A2F2}"/>
              </a:ext>
            </a:extLst>
          </p:cNvPr>
          <p:cNvSpPr/>
          <p:nvPr/>
        </p:nvSpPr>
        <p:spPr>
          <a:xfrm>
            <a:off x="2654743" y="3248077"/>
            <a:ext cx="173812" cy="1832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22A29E4-65A4-C34B-9F65-E3D74D3B94A9}"/>
              </a:ext>
            </a:extLst>
          </p:cNvPr>
          <p:cNvSpPr/>
          <p:nvPr/>
        </p:nvSpPr>
        <p:spPr>
          <a:xfrm>
            <a:off x="2070414" y="3774489"/>
            <a:ext cx="173812" cy="1832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F1B615E-31CC-A141-9AC4-E3B03A8D652F}"/>
              </a:ext>
            </a:extLst>
          </p:cNvPr>
          <p:cNvSpPr/>
          <p:nvPr/>
        </p:nvSpPr>
        <p:spPr>
          <a:xfrm>
            <a:off x="2675606" y="3894917"/>
            <a:ext cx="173812" cy="1832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4E892A9-9B83-B94E-82AF-5A8CF3C4D9F8}"/>
              </a:ext>
            </a:extLst>
          </p:cNvPr>
          <p:cNvSpPr/>
          <p:nvPr/>
        </p:nvSpPr>
        <p:spPr>
          <a:xfrm>
            <a:off x="2504588" y="4324963"/>
            <a:ext cx="173812" cy="1832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458D445-E5EE-1449-AC22-2B2D5BD51EC6}"/>
              </a:ext>
            </a:extLst>
          </p:cNvPr>
          <p:cNvSpPr/>
          <p:nvPr/>
        </p:nvSpPr>
        <p:spPr>
          <a:xfrm>
            <a:off x="3106001" y="4048431"/>
            <a:ext cx="173812" cy="1832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B8B2487-7C09-B74E-B30B-E39CA9C4BA52}"/>
              </a:ext>
            </a:extLst>
          </p:cNvPr>
          <p:cNvSpPr/>
          <p:nvPr/>
        </p:nvSpPr>
        <p:spPr>
          <a:xfrm>
            <a:off x="3052472" y="4292460"/>
            <a:ext cx="173812" cy="1832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6660458-72A1-504B-8001-B1A4DC30FB0A}"/>
              </a:ext>
            </a:extLst>
          </p:cNvPr>
          <p:cNvSpPr/>
          <p:nvPr/>
        </p:nvSpPr>
        <p:spPr>
          <a:xfrm>
            <a:off x="2839342" y="4633386"/>
            <a:ext cx="173812" cy="1832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0E90329-7957-C542-8BB9-59197E34A46D}"/>
              </a:ext>
            </a:extLst>
          </p:cNvPr>
          <p:cNvSpPr/>
          <p:nvPr/>
        </p:nvSpPr>
        <p:spPr>
          <a:xfrm>
            <a:off x="3291778" y="3286431"/>
            <a:ext cx="173812" cy="18325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3693002-6137-6347-9631-48F3527A8FF7}"/>
              </a:ext>
            </a:extLst>
          </p:cNvPr>
          <p:cNvSpPr/>
          <p:nvPr/>
        </p:nvSpPr>
        <p:spPr>
          <a:xfrm>
            <a:off x="3680964" y="3311621"/>
            <a:ext cx="173812" cy="18325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8C55210-925F-E74A-AA7D-8FBC0F554152}"/>
              </a:ext>
            </a:extLst>
          </p:cNvPr>
          <p:cNvSpPr/>
          <p:nvPr/>
        </p:nvSpPr>
        <p:spPr>
          <a:xfrm>
            <a:off x="3153233" y="3602007"/>
            <a:ext cx="173812" cy="18325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D99F2E6-AA51-174F-9F6E-423B46DC394F}"/>
              </a:ext>
            </a:extLst>
          </p:cNvPr>
          <p:cNvSpPr/>
          <p:nvPr/>
        </p:nvSpPr>
        <p:spPr>
          <a:xfrm>
            <a:off x="3638142" y="3835260"/>
            <a:ext cx="173812" cy="18325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2E7AF76-DE5C-5142-8D97-B4A7A0B661FF}"/>
              </a:ext>
            </a:extLst>
          </p:cNvPr>
          <p:cNvSpPr/>
          <p:nvPr/>
        </p:nvSpPr>
        <p:spPr>
          <a:xfrm>
            <a:off x="2939117" y="3016582"/>
            <a:ext cx="173812" cy="18325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DBCEA2A-A453-524B-8CA7-985648E6C5DA}"/>
              </a:ext>
            </a:extLst>
          </p:cNvPr>
          <p:cNvSpPr/>
          <p:nvPr/>
        </p:nvSpPr>
        <p:spPr>
          <a:xfrm>
            <a:off x="3357272" y="2798373"/>
            <a:ext cx="173812" cy="18325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E77D226-8AF5-614F-8FB5-FB19E030BE7E}"/>
              </a:ext>
            </a:extLst>
          </p:cNvPr>
          <p:cNvSpPr/>
          <p:nvPr/>
        </p:nvSpPr>
        <p:spPr>
          <a:xfrm>
            <a:off x="4028863" y="3682930"/>
            <a:ext cx="173812" cy="18325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E44E0E8-6CFA-0C42-AC25-71F0F3D1A321}"/>
              </a:ext>
            </a:extLst>
          </p:cNvPr>
          <p:cNvSpPr/>
          <p:nvPr/>
        </p:nvSpPr>
        <p:spPr>
          <a:xfrm>
            <a:off x="3704459" y="4175641"/>
            <a:ext cx="173812" cy="18325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descr="Badge Cross outline">
            <a:extLst>
              <a:ext uri="{FF2B5EF4-FFF2-40B4-BE49-F238E27FC236}">
                <a16:creationId xmlns:a16="http://schemas.microsoft.com/office/drawing/2014/main" id="{BF9557EF-8FE6-D143-AE30-E94893F458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4372" y="2451073"/>
            <a:ext cx="2830090" cy="2830090"/>
          </a:xfrm>
          <a:prstGeom prst="rect">
            <a:avLst/>
          </a:prstGeom>
        </p:spPr>
      </p:pic>
      <p:sp>
        <p:nvSpPr>
          <p:cNvPr id="31" name="Rectangle 30">
            <a:extLst>
              <a:ext uri="{FF2B5EF4-FFF2-40B4-BE49-F238E27FC236}">
                <a16:creationId xmlns:a16="http://schemas.microsoft.com/office/drawing/2014/main" id="{EEA2694B-5858-934A-85DE-0ACB24878C66}"/>
              </a:ext>
            </a:extLst>
          </p:cNvPr>
          <p:cNvSpPr/>
          <p:nvPr/>
        </p:nvSpPr>
        <p:spPr>
          <a:xfrm>
            <a:off x="2231136" y="5710335"/>
            <a:ext cx="7621991" cy="877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Where the past must convey information about the future</a:t>
            </a:r>
          </a:p>
        </p:txBody>
      </p:sp>
      <p:sp>
        <p:nvSpPr>
          <p:cNvPr id="32" name="TextBox 31">
            <a:extLst>
              <a:ext uri="{FF2B5EF4-FFF2-40B4-BE49-F238E27FC236}">
                <a16:creationId xmlns:a16="http://schemas.microsoft.com/office/drawing/2014/main" id="{44B2CD46-75D1-9449-8487-86647F3C4ABD}"/>
              </a:ext>
            </a:extLst>
          </p:cNvPr>
          <p:cNvSpPr txBox="1"/>
          <p:nvPr/>
        </p:nvSpPr>
        <p:spPr>
          <a:xfrm>
            <a:off x="5768166" y="5362986"/>
            <a:ext cx="3135086" cy="276999"/>
          </a:xfrm>
          <a:prstGeom prst="rect">
            <a:avLst/>
          </a:prstGeom>
          <a:noFill/>
        </p:spPr>
        <p:txBody>
          <a:bodyPr wrap="square" rtlCol="0">
            <a:spAutoFit/>
          </a:bodyPr>
          <a:lstStyle/>
          <a:p>
            <a:r>
              <a:rPr lang="en-US" sz="1200" dirty="0"/>
              <a:t>Source: *</a:t>
            </a:r>
            <a:r>
              <a:rPr lang="en-US" sz="1200" dirty="0" err="1"/>
              <a:t>Fidle</a:t>
            </a:r>
            <a:r>
              <a:rPr lang="en-US" sz="1200" dirty="0"/>
              <a:t> </a:t>
            </a:r>
          </a:p>
        </p:txBody>
      </p:sp>
    </p:spTree>
    <p:extLst>
      <p:ext uri="{BB962C8B-B14F-4D97-AF65-F5344CB8AC3E}">
        <p14:creationId xmlns:p14="http://schemas.microsoft.com/office/powerpoint/2010/main" val="448782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E642F1F7-6246-4C87-B941-6957B32BD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C78F10-9916-554F-9528-61FE8745B71C}"/>
              </a:ext>
            </a:extLst>
          </p:cNvPr>
          <p:cNvSpPr>
            <a:spLocks noGrp="1"/>
          </p:cNvSpPr>
          <p:nvPr>
            <p:ph type="title"/>
          </p:nvPr>
        </p:nvSpPr>
        <p:spPr>
          <a:xfrm>
            <a:off x="1600200" y="5185588"/>
            <a:ext cx="8991600" cy="1264762"/>
          </a:xfrm>
        </p:spPr>
        <p:txBody>
          <a:bodyPr vert="horz" lIns="274320" tIns="182880" rIns="274320" bIns="182880" rtlCol="0" anchor="ctr" anchorCtr="1">
            <a:normAutofit/>
          </a:bodyPr>
          <a:lstStyle/>
          <a:p>
            <a:r>
              <a:rPr lang="en-US" sz="3200" dirty="0"/>
              <a:t>2. Score</a:t>
            </a:r>
          </a:p>
        </p:txBody>
      </p:sp>
      <p:pic>
        <p:nvPicPr>
          <p:cNvPr id="15362" name="Picture 2" descr="query &#10;key &#10;value ">
            <a:extLst>
              <a:ext uri="{FF2B5EF4-FFF2-40B4-BE49-F238E27FC236}">
                <a16:creationId xmlns:a16="http://schemas.microsoft.com/office/drawing/2014/main" id="{D455B8F9-55C7-CD4D-9502-C4B708CABB5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7058" y="333717"/>
            <a:ext cx="2053333" cy="2043066"/>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i &#10;how &#10;are &#10;you &#10;Hi &#10;98 &#10;27 &#10;10 &#10;12 &#10;how &#10;27 &#10;89 &#10;31 &#10;67 &#10;are &#10;10 &#10;31 &#10;54 &#10;you &#10;12 &#10;67 &#10;54 &#10;92 ">
            <a:extLst>
              <a:ext uri="{FF2B5EF4-FFF2-40B4-BE49-F238E27FC236}">
                <a16:creationId xmlns:a16="http://schemas.microsoft.com/office/drawing/2014/main" id="{49D0EA3E-ECD5-024B-89C9-E933B60EFDA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5075668" y="477926"/>
            <a:ext cx="1809690" cy="169206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query &#10;key &#10;Scores ">
            <a:extLst>
              <a:ext uri="{FF2B5EF4-FFF2-40B4-BE49-F238E27FC236}">
                <a16:creationId xmlns:a16="http://schemas.microsoft.com/office/drawing/2014/main" id="{FF74151A-4900-3344-9DE3-A9DC04FB962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375533" y="714220"/>
            <a:ext cx="2580895" cy="1219472"/>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attention weights &#10;x &#10;value &#10;output ">
            <a:extLst>
              <a:ext uri="{FF2B5EF4-FFF2-40B4-BE49-F238E27FC236}">
                <a16:creationId xmlns:a16="http://schemas.microsoft.com/office/drawing/2014/main" id="{20399DC8-0991-964A-AF19-6F1A76C022C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641443" y="2862336"/>
            <a:ext cx="4678139" cy="1742606"/>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descr=". (т)ттиј09 &#10;пол &#10;эје &#10;)xetuuos &#10;моч &#10;пол &#10;90 &#10;эзе &#10;90 &#10;моч ">
            <a:extLst>
              <a:ext uri="{FF2B5EF4-FFF2-40B4-BE49-F238E27FC236}">
                <a16:creationId xmlns:a16="http://schemas.microsoft.com/office/drawing/2014/main" id="{A6EEAA0F-02E8-134D-9BF8-18FBC08666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12752" y="596305"/>
            <a:ext cx="2507095" cy="1780478"/>
          </a:xfrm>
          <a:prstGeom prst="rect">
            <a:avLst/>
          </a:prstGeom>
          <a:noFill/>
          <a:extLst>
            <a:ext uri="{909E8E84-426E-40DD-AFC4-6F175D3DCCD1}">
              <a14:hiddenFill xmlns:a14="http://schemas.microsoft.com/office/drawing/2010/main">
                <a:solidFill>
                  <a:srgbClr val="FFFFFF"/>
                </a:solidFill>
              </a14:hiddenFill>
            </a:ext>
          </a:extLst>
        </p:spPr>
      </p:pic>
      <p:pic>
        <p:nvPicPr>
          <p:cNvPr id="15380" name="Picture 20" descr="Scaled Scores ">
            <a:extLst>
              <a:ext uri="{FF2B5EF4-FFF2-40B4-BE49-F238E27FC236}">
                <a16:creationId xmlns:a16="http://schemas.microsoft.com/office/drawing/2014/main" id="{B54B6CFA-A6CE-124D-BD50-0189AD4705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282" y="816259"/>
            <a:ext cx="1868980" cy="1301299"/>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a:extLst>
              <a:ext uri="{FF2B5EF4-FFF2-40B4-BE49-F238E27FC236}">
                <a16:creationId xmlns:a16="http://schemas.microsoft.com/office/drawing/2014/main" id="{A2051F40-9091-6448-A2FB-1747226DD7E2}"/>
              </a:ext>
            </a:extLst>
          </p:cNvPr>
          <p:cNvSpPr/>
          <p:nvPr/>
        </p:nvSpPr>
        <p:spPr>
          <a:xfrm>
            <a:off x="2210391" y="1242662"/>
            <a:ext cx="165142" cy="162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AD46D8FC-939F-7146-8586-EBA83B51AEC8}"/>
              </a:ext>
            </a:extLst>
          </p:cNvPr>
          <p:cNvSpPr/>
          <p:nvPr/>
        </p:nvSpPr>
        <p:spPr>
          <a:xfrm>
            <a:off x="4943166" y="1268579"/>
            <a:ext cx="165142" cy="162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281163A8-6350-7849-AD91-9757B05AACA6}"/>
              </a:ext>
            </a:extLst>
          </p:cNvPr>
          <p:cNvSpPr/>
          <p:nvPr/>
        </p:nvSpPr>
        <p:spPr>
          <a:xfrm>
            <a:off x="6898249" y="1298435"/>
            <a:ext cx="165142" cy="162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A26C9C6D-4201-D141-AADC-F04B2EDD0CA1}"/>
              </a:ext>
            </a:extLst>
          </p:cNvPr>
          <p:cNvSpPr/>
          <p:nvPr/>
        </p:nvSpPr>
        <p:spPr>
          <a:xfrm>
            <a:off x="8992213" y="1317807"/>
            <a:ext cx="165142" cy="162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EF2559AC-CDAA-F540-B4D8-BE127C3B2397}"/>
              </a:ext>
            </a:extLst>
          </p:cNvPr>
          <p:cNvSpPr/>
          <p:nvPr/>
        </p:nvSpPr>
        <p:spPr>
          <a:xfrm flipV="1">
            <a:off x="1636811" y="3130224"/>
            <a:ext cx="1616420" cy="13012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0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60D9-A610-1E4E-AF7D-DE8313C10496}"/>
              </a:ext>
            </a:extLst>
          </p:cNvPr>
          <p:cNvSpPr>
            <a:spLocks noGrp="1"/>
          </p:cNvSpPr>
          <p:nvPr>
            <p:ph type="title"/>
          </p:nvPr>
        </p:nvSpPr>
        <p:spPr/>
        <p:txBody>
          <a:bodyPr/>
          <a:lstStyle/>
          <a:p>
            <a:r>
              <a:rPr lang="en-US" dirty="0"/>
              <a:t>In summary </a:t>
            </a:r>
          </a:p>
        </p:txBody>
      </p:sp>
      <p:sp>
        <p:nvSpPr>
          <p:cNvPr id="3" name="Content Placeholder 2">
            <a:extLst>
              <a:ext uri="{FF2B5EF4-FFF2-40B4-BE49-F238E27FC236}">
                <a16:creationId xmlns:a16="http://schemas.microsoft.com/office/drawing/2014/main" id="{4AA93AD3-B8A5-7F40-AAB4-3284F1AC4C9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993962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CE41E-F8E6-3647-BA1D-64D041E9CB13}"/>
              </a:ext>
            </a:extLst>
          </p:cNvPr>
          <p:cNvSpPr>
            <a:spLocks noGrp="1"/>
          </p:cNvSpPr>
          <p:nvPr>
            <p:ph type="title"/>
          </p:nvPr>
        </p:nvSpPr>
        <p:spPr/>
        <p:txBody>
          <a:bodyPr/>
          <a:lstStyle/>
          <a:p>
            <a:r>
              <a:rPr lang="en-US" dirty="0"/>
              <a:t>Underlying Mechanism </a:t>
            </a:r>
          </a:p>
        </p:txBody>
      </p:sp>
      <p:sp>
        <p:nvSpPr>
          <p:cNvPr id="8" name="TextBox 7">
            <a:extLst>
              <a:ext uri="{FF2B5EF4-FFF2-40B4-BE49-F238E27FC236}">
                <a16:creationId xmlns:a16="http://schemas.microsoft.com/office/drawing/2014/main" id="{EA146789-A5FA-BC41-B6E7-275CD85A8EF7}"/>
              </a:ext>
            </a:extLst>
          </p:cNvPr>
          <p:cNvSpPr txBox="1"/>
          <p:nvPr/>
        </p:nvSpPr>
        <p:spPr>
          <a:xfrm>
            <a:off x="1113905" y="6400800"/>
            <a:ext cx="10388100" cy="369332"/>
          </a:xfrm>
          <a:prstGeom prst="rect">
            <a:avLst/>
          </a:prstGeom>
          <a:noFill/>
        </p:spPr>
        <p:txBody>
          <a:bodyPr wrap="none" rtlCol="0">
            <a:spAutoFit/>
          </a:bodyPr>
          <a:lstStyle/>
          <a:p>
            <a:r>
              <a:rPr lang="en-US" dirty="0"/>
              <a:t>https://</a:t>
            </a:r>
            <a:r>
              <a:rPr lang="en-US" dirty="0" err="1"/>
              <a:t>jalammar.github.io</a:t>
            </a:r>
            <a:r>
              <a:rPr lang="en-US" dirty="0"/>
              <a:t>/visualizing-neural-machine-translation-mechanics-of-seq2seq-models-with-attention/</a:t>
            </a:r>
          </a:p>
        </p:txBody>
      </p:sp>
      <p:pic>
        <p:nvPicPr>
          <p:cNvPr id="11" name="RNN_1" descr="RNN_1">
            <a:hlinkClick r:id="" action="ppaction://media"/>
            <a:extLst>
              <a:ext uri="{FF2B5EF4-FFF2-40B4-BE49-F238E27FC236}">
                <a16:creationId xmlns:a16="http://schemas.microsoft.com/office/drawing/2014/main" id="{631AB142-3714-7948-BEE9-0267855371C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533775" y="2638425"/>
            <a:ext cx="5124450" cy="3101975"/>
          </a:xfrm>
        </p:spPr>
      </p:pic>
    </p:spTree>
    <p:extLst>
      <p:ext uri="{BB962C8B-B14F-4D97-AF65-F5344CB8AC3E}">
        <p14:creationId xmlns:p14="http://schemas.microsoft.com/office/powerpoint/2010/main" val="396951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9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43B65-A067-474E-8A97-E0B27F814F81}"/>
              </a:ext>
            </a:extLst>
          </p:cNvPr>
          <p:cNvSpPr>
            <a:spLocks noGrp="1"/>
          </p:cNvSpPr>
          <p:nvPr>
            <p:ph type="title"/>
          </p:nvPr>
        </p:nvSpPr>
        <p:spPr/>
        <p:txBody>
          <a:bodyPr/>
          <a:lstStyle/>
          <a:p>
            <a:r>
              <a:rPr lang="en-US" dirty="0"/>
              <a:t>Underlying Mechanism  </a:t>
            </a:r>
          </a:p>
        </p:txBody>
      </p:sp>
      <p:pic>
        <p:nvPicPr>
          <p:cNvPr id="2050" name="Picture 2" descr="RNN State Update and Output &#10;output vector y t &#10;RNN &#10;recurrent cell &#10;input vector Xt &#10;h &#10;Output Vector &#10;= wThyht &#10;Update Hidden State &#10;ht — tanh(Whhht-1 + VVxhXt) &#10;Input Vector ">
            <a:extLst>
              <a:ext uri="{FF2B5EF4-FFF2-40B4-BE49-F238E27FC236}">
                <a16:creationId xmlns:a16="http://schemas.microsoft.com/office/drawing/2014/main" id="{9B073638-F57D-344C-95C9-B7008DB1F3A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42089" y="2647807"/>
            <a:ext cx="6026694" cy="31019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iagram, schematic&#10;&#10;Description automatically generated">
            <a:extLst>
              <a:ext uri="{FF2B5EF4-FFF2-40B4-BE49-F238E27FC236}">
                <a16:creationId xmlns:a16="http://schemas.microsoft.com/office/drawing/2014/main" id="{9AE6BD7E-1C49-6741-8983-BBC5A1685FE1}"/>
              </a:ext>
            </a:extLst>
          </p:cNvPr>
          <p:cNvPicPr>
            <a:picLocks noChangeAspect="1"/>
          </p:cNvPicPr>
          <p:nvPr/>
        </p:nvPicPr>
        <p:blipFill>
          <a:blip r:embed="rId4"/>
          <a:stretch>
            <a:fillRect/>
          </a:stretch>
        </p:blipFill>
        <p:spPr>
          <a:xfrm>
            <a:off x="8283742" y="2647806"/>
            <a:ext cx="3354244" cy="3101975"/>
          </a:xfrm>
          <a:prstGeom prst="rect">
            <a:avLst/>
          </a:prstGeom>
        </p:spPr>
      </p:pic>
      <p:sp>
        <p:nvSpPr>
          <p:cNvPr id="8" name="Right Arrow 7">
            <a:extLst>
              <a:ext uri="{FF2B5EF4-FFF2-40B4-BE49-F238E27FC236}">
                <a16:creationId xmlns:a16="http://schemas.microsoft.com/office/drawing/2014/main" id="{EFDF08FA-35B1-BC43-B94A-A1BE0760FC8D}"/>
              </a:ext>
            </a:extLst>
          </p:cNvPr>
          <p:cNvSpPr/>
          <p:nvPr/>
        </p:nvSpPr>
        <p:spPr>
          <a:xfrm>
            <a:off x="6848669" y="3890865"/>
            <a:ext cx="1045029" cy="5318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8671290-C4E6-B140-A8F0-BFA59C8AA4FB}"/>
              </a:ext>
            </a:extLst>
          </p:cNvPr>
          <p:cNvSpPr txBox="1"/>
          <p:nvPr/>
        </p:nvSpPr>
        <p:spPr>
          <a:xfrm>
            <a:off x="442089" y="5747155"/>
            <a:ext cx="3135086" cy="276999"/>
          </a:xfrm>
          <a:prstGeom prst="rect">
            <a:avLst/>
          </a:prstGeom>
          <a:noFill/>
        </p:spPr>
        <p:txBody>
          <a:bodyPr wrap="square" rtlCol="0">
            <a:spAutoFit/>
          </a:bodyPr>
          <a:lstStyle/>
          <a:p>
            <a:r>
              <a:rPr lang="en-US" sz="1200" dirty="0"/>
              <a:t>Source: *MIT series on Deep Learning </a:t>
            </a:r>
          </a:p>
        </p:txBody>
      </p:sp>
      <p:sp>
        <p:nvSpPr>
          <p:cNvPr id="9" name="TextBox 8">
            <a:extLst>
              <a:ext uri="{FF2B5EF4-FFF2-40B4-BE49-F238E27FC236}">
                <a16:creationId xmlns:a16="http://schemas.microsoft.com/office/drawing/2014/main" id="{AE6E0A25-C0BC-1C4D-8F97-15E1F7CA31E1}"/>
              </a:ext>
            </a:extLst>
          </p:cNvPr>
          <p:cNvSpPr txBox="1"/>
          <p:nvPr/>
        </p:nvSpPr>
        <p:spPr>
          <a:xfrm>
            <a:off x="8283742" y="5747154"/>
            <a:ext cx="3135086" cy="276999"/>
          </a:xfrm>
          <a:prstGeom prst="rect">
            <a:avLst/>
          </a:prstGeom>
          <a:noFill/>
        </p:spPr>
        <p:txBody>
          <a:bodyPr wrap="square" rtlCol="0">
            <a:spAutoFit/>
          </a:bodyPr>
          <a:lstStyle/>
          <a:p>
            <a:r>
              <a:rPr lang="en-US" sz="1200" dirty="0"/>
              <a:t>Source: *</a:t>
            </a:r>
            <a:r>
              <a:rPr lang="en-US" sz="1200" dirty="0" err="1"/>
              <a:t>Fidle</a:t>
            </a:r>
            <a:endParaRPr lang="en-US" sz="1200" dirty="0"/>
          </a:p>
        </p:txBody>
      </p:sp>
    </p:spTree>
    <p:extLst>
      <p:ext uri="{BB962C8B-B14F-4D97-AF65-F5344CB8AC3E}">
        <p14:creationId xmlns:p14="http://schemas.microsoft.com/office/powerpoint/2010/main" val="1314916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5B0F3-AA0F-0F4F-AA98-F7A01A76D802}"/>
              </a:ext>
            </a:extLst>
          </p:cNvPr>
          <p:cNvSpPr>
            <a:spLocks noGrp="1"/>
          </p:cNvSpPr>
          <p:nvPr>
            <p:ph type="title"/>
          </p:nvPr>
        </p:nvSpPr>
        <p:spPr/>
        <p:txBody>
          <a:bodyPr/>
          <a:lstStyle/>
          <a:p>
            <a:r>
              <a:rPr lang="en-US" dirty="0"/>
              <a:t>Limitation</a:t>
            </a:r>
          </a:p>
        </p:txBody>
      </p:sp>
      <p:pic>
        <p:nvPicPr>
          <p:cNvPr id="11266" name="Picture 2" descr="Long Short Term Memory (LSTMs) &#10;How do LSTMs work? &#10;I) Forget 2) Store 3) Update 4) Output &#10;ct-l &#10;tanh &#10;tanh ">
            <a:extLst>
              <a:ext uri="{FF2B5EF4-FFF2-40B4-BE49-F238E27FC236}">
                <a16:creationId xmlns:a16="http://schemas.microsoft.com/office/drawing/2014/main" id="{03221403-A9A7-B746-9774-4ED437F0B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0130" y="4070004"/>
            <a:ext cx="2683914" cy="19480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8315BB5-8807-AE48-84B8-BD3FC5F0CC98}"/>
              </a:ext>
            </a:extLst>
          </p:cNvPr>
          <p:cNvSpPr/>
          <p:nvPr/>
        </p:nvSpPr>
        <p:spPr>
          <a:xfrm>
            <a:off x="399012" y="2679954"/>
            <a:ext cx="4488873" cy="11471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Vanishing gradient</a:t>
            </a:r>
          </a:p>
        </p:txBody>
      </p:sp>
      <p:sp>
        <p:nvSpPr>
          <p:cNvPr id="5" name="Right Arrow 4">
            <a:extLst>
              <a:ext uri="{FF2B5EF4-FFF2-40B4-BE49-F238E27FC236}">
                <a16:creationId xmlns:a16="http://schemas.microsoft.com/office/drawing/2014/main" id="{F0AE8CED-4DA7-D948-8FE2-40867F0F66C2}"/>
              </a:ext>
            </a:extLst>
          </p:cNvPr>
          <p:cNvSpPr/>
          <p:nvPr/>
        </p:nvSpPr>
        <p:spPr>
          <a:xfrm>
            <a:off x="5241821" y="3004150"/>
            <a:ext cx="1172094" cy="498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5514D31-F754-2040-B435-DD361820633D}"/>
              </a:ext>
            </a:extLst>
          </p:cNvPr>
          <p:cNvSpPr txBox="1"/>
          <p:nvPr/>
        </p:nvSpPr>
        <p:spPr>
          <a:xfrm>
            <a:off x="6767852" y="4070004"/>
            <a:ext cx="3007915" cy="1477328"/>
          </a:xfrm>
          <a:prstGeom prst="rect">
            <a:avLst/>
          </a:prstGeom>
          <a:noFill/>
        </p:spPr>
        <p:txBody>
          <a:bodyPr wrap="square" rtlCol="0">
            <a:spAutoFit/>
          </a:bodyPr>
          <a:lstStyle/>
          <a:p>
            <a:pPr marL="342900" indent="-342900">
              <a:buFont typeface="+mj-lt"/>
              <a:buAutoNum type="arabicPeriod"/>
            </a:pPr>
            <a:r>
              <a:rPr lang="en-US" dirty="0"/>
              <a:t>Activation function</a:t>
            </a:r>
          </a:p>
          <a:p>
            <a:pPr marL="342900" indent="-342900">
              <a:buFont typeface="+mj-lt"/>
              <a:buAutoNum type="arabicPeriod"/>
            </a:pPr>
            <a:endParaRPr lang="en-US" dirty="0"/>
          </a:p>
          <a:p>
            <a:pPr marL="342900" indent="-342900">
              <a:buFont typeface="+mj-lt"/>
              <a:buAutoNum type="arabicPeriod"/>
            </a:pPr>
            <a:r>
              <a:rPr lang="en-US" dirty="0"/>
              <a:t>Trick initialize weights</a:t>
            </a:r>
          </a:p>
          <a:p>
            <a:pPr marL="342900" indent="-342900">
              <a:buFont typeface="+mj-lt"/>
              <a:buAutoNum type="arabicPeriod"/>
            </a:pPr>
            <a:endParaRPr lang="en-US" dirty="0"/>
          </a:p>
          <a:p>
            <a:pPr marL="342900" indent="-342900">
              <a:buFont typeface="+mj-lt"/>
              <a:buAutoNum type="arabicPeriod"/>
            </a:pPr>
            <a:r>
              <a:rPr lang="en-US" dirty="0"/>
              <a:t>Architecture</a:t>
            </a:r>
          </a:p>
        </p:txBody>
      </p:sp>
      <p:sp>
        <p:nvSpPr>
          <p:cNvPr id="10" name="TextBox 9">
            <a:extLst>
              <a:ext uri="{FF2B5EF4-FFF2-40B4-BE49-F238E27FC236}">
                <a16:creationId xmlns:a16="http://schemas.microsoft.com/office/drawing/2014/main" id="{98FB240B-5132-D445-9F06-B2372451CEC7}"/>
              </a:ext>
            </a:extLst>
          </p:cNvPr>
          <p:cNvSpPr txBox="1"/>
          <p:nvPr/>
        </p:nvSpPr>
        <p:spPr>
          <a:xfrm>
            <a:off x="507077" y="4009481"/>
            <a:ext cx="4488873" cy="2634311"/>
          </a:xfrm>
          <a:prstGeom prst="rect">
            <a:avLst/>
          </a:prstGeom>
          <a:noFill/>
        </p:spPr>
        <p:txBody>
          <a:bodyPr wrap="square" rtlCol="0">
            <a:spAutoFit/>
          </a:bodyPr>
          <a:lstStyle/>
          <a:p>
            <a:pPr marL="342900" indent="-342900">
              <a:lnSpc>
                <a:spcPct val="150000"/>
              </a:lnSpc>
              <a:buFont typeface="+mj-lt"/>
              <a:buAutoNum type="arabicPeriod"/>
            </a:pPr>
            <a:r>
              <a:rPr lang="en-US" sz="1600" dirty="0"/>
              <a:t>Multiply multiple small numbers together</a:t>
            </a:r>
          </a:p>
          <a:p>
            <a:pPr marL="342900" indent="-342900">
              <a:lnSpc>
                <a:spcPct val="150000"/>
              </a:lnSpc>
              <a:buFont typeface="+mj-lt"/>
              <a:buAutoNum type="arabicPeriod"/>
            </a:pPr>
            <a:endParaRPr lang="en-US" sz="1600" dirty="0"/>
          </a:p>
          <a:p>
            <a:pPr marL="342900" indent="-342900">
              <a:lnSpc>
                <a:spcPct val="150000"/>
              </a:lnSpc>
              <a:buFont typeface="+mj-lt"/>
              <a:buAutoNum type="arabicPeriod"/>
            </a:pPr>
            <a:r>
              <a:rPr lang="en-US" sz="1600" dirty="0"/>
              <a:t>Error further back the time steps have smaller and smaller gradients </a:t>
            </a:r>
          </a:p>
          <a:p>
            <a:pPr marL="342900" indent="-342900">
              <a:lnSpc>
                <a:spcPct val="150000"/>
              </a:lnSpc>
              <a:buFont typeface="+mj-lt"/>
              <a:buAutoNum type="arabicPeriod"/>
            </a:pPr>
            <a:endParaRPr lang="en-US" sz="1600" dirty="0"/>
          </a:p>
          <a:p>
            <a:pPr marL="342900" indent="-342900">
              <a:lnSpc>
                <a:spcPct val="150000"/>
              </a:lnSpc>
              <a:buFont typeface="+mj-lt"/>
              <a:buAutoNum type="arabicPeriod"/>
            </a:pPr>
            <a:r>
              <a:rPr lang="en-US" sz="1600" dirty="0"/>
              <a:t>Bias parameter seems to capture only short-term dependencies</a:t>
            </a:r>
          </a:p>
        </p:txBody>
      </p:sp>
      <p:cxnSp>
        <p:nvCxnSpPr>
          <p:cNvPr id="13" name="Straight Arrow Connector 12">
            <a:extLst>
              <a:ext uri="{FF2B5EF4-FFF2-40B4-BE49-F238E27FC236}">
                <a16:creationId xmlns:a16="http://schemas.microsoft.com/office/drawing/2014/main" id="{F6631CAE-67AB-2E4F-9A1D-0E65DE62525B}"/>
              </a:ext>
            </a:extLst>
          </p:cNvPr>
          <p:cNvCxnSpPr/>
          <p:nvPr/>
        </p:nvCxnSpPr>
        <p:spPr>
          <a:xfrm>
            <a:off x="2751513" y="4508245"/>
            <a:ext cx="0" cy="338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701BB10-7236-6641-9040-B3CB1F44A892}"/>
              </a:ext>
            </a:extLst>
          </p:cNvPr>
          <p:cNvCxnSpPr/>
          <p:nvPr/>
        </p:nvCxnSpPr>
        <p:spPr>
          <a:xfrm>
            <a:off x="2745972" y="5547332"/>
            <a:ext cx="0" cy="338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BE297DC-76B0-3548-8F57-4A540DFB7420}"/>
              </a:ext>
            </a:extLst>
          </p:cNvPr>
          <p:cNvSpPr/>
          <p:nvPr/>
        </p:nvSpPr>
        <p:spPr>
          <a:xfrm>
            <a:off x="6767852" y="2679954"/>
            <a:ext cx="4488873" cy="114715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Solution</a:t>
            </a:r>
          </a:p>
        </p:txBody>
      </p:sp>
    </p:spTree>
    <p:extLst>
      <p:ext uri="{BB962C8B-B14F-4D97-AF65-F5344CB8AC3E}">
        <p14:creationId xmlns:p14="http://schemas.microsoft.com/office/powerpoint/2010/main" val="1915485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Rectangle 76">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A1889C-C8CC-9E4D-80A2-0A51271E9CD2}"/>
              </a:ext>
            </a:extLst>
          </p:cNvPr>
          <p:cNvSpPr>
            <a:spLocks noGrp="1"/>
          </p:cNvSpPr>
          <p:nvPr>
            <p:ph type="title"/>
          </p:nvPr>
        </p:nvSpPr>
        <p:spPr>
          <a:xfrm>
            <a:off x="447814" y="776420"/>
            <a:ext cx="3681871" cy="3263119"/>
          </a:xfrm>
          <a:noFill/>
          <a:ln>
            <a:solidFill>
              <a:schemeClr val="bg1"/>
            </a:solidFill>
          </a:ln>
        </p:spPr>
        <p:txBody>
          <a:bodyPr vert="horz" lIns="274320" tIns="182880" rIns="274320" bIns="182880" rtlCol="0" anchor="ctr" anchorCtr="1">
            <a:normAutofit/>
          </a:bodyPr>
          <a:lstStyle/>
          <a:p>
            <a:r>
              <a:rPr lang="en-US" sz="3600" dirty="0">
                <a:solidFill>
                  <a:schemeClr val="bg1"/>
                </a:solidFill>
              </a:rPr>
              <a:t>Application</a:t>
            </a:r>
          </a:p>
        </p:txBody>
      </p:sp>
      <p:pic>
        <p:nvPicPr>
          <p:cNvPr id="5" name="Picture 4" descr="Diagram&#10;&#10;Description automatically generated">
            <a:extLst>
              <a:ext uri="{FF2B5EF4-FFF2-40B4-BE49-F238E27FC236}">
                <a16:creationId xmlns:a16="http://schemas.microsoft.com/office/drawing/2014/main" id="{7A667B41-1D50-DC45-9E8A-EBAE6BDAF434}"/>
              </a:ext>
            </a:extLst>
          </p:cNvPr>
          <p:cNvPicPr>
            <a:picLocks noChangeAspect="1"/>
          </p:cNvPicPr>
          <p:nvPr/>
        </p:nvPicPr>
        <p:blipFill>
          <a:blip r:embed="rId3"/>
          <a:stretch>
            <a:fillRect/>
          </a:stretch>
        </p:blipFill>
        <p:spPr>
          <a:xfrm>
            <a:off x="5297754" y="862762"/>
            <a:ext cx="2964520" cy="2132374"/>
          </a:xfrm>
          <a:prstGeom prst="rect">
            <a:avLst/>
          </a:prstGeom>
        </p:spPr>
      </p:pic>
      <p:pic>
        <p:nvPicPr>
          <p:cNvPr id="7" name="Picture 6" descr="Diagram, schematic&#10;&#10;Description automatically generated">
            <a:extLst>
              <a:ext uri="{FF2B5EF4-FFF2-40B4-BE49-F238E27FC236}">
                <a16:creationId xmlns:a16="http://schemas.microsoft.com/office/drawing/2014/main" id="{F155069C-5DD7-0F4D-B1B4-58105533B0BA}"/>
              </a:ext>
            </a:extLst>
          </p:cNvPr>
          <p:cNvPicPr>
            <a:picLocks noChangeAspect="1"/>
          </p:cNvPicPr>
          <p:nvPr/>
        </p:nvPicPr>
        <p:blipFill>
          <a:blip r:embed="rId4"/>
          <a:stretch>
            <a:fillRect/>
          </a:stretch>
        </p:blipFill>
        <p:spPr>
          <a:xfrm>
            <a:off x="8584010" y="721382"/>
            <a:ext cx="2964522" cy="2410624"/>
          </a:xfrm>
          <a:prstGeom prst="rect">
            <a:avLst/>
          </a:prstGeom>
        </p:spPr>
      </p:pic>
      <p:pic>
        <p:nvPicPr>
          <p:cNvPr id="2054" name="Picture 6" descr="(O) &#10;Vector to serie &#10;Example : Image annotation ">
            <a:extLst>
              <a:ext uri="{FF2B5EF4-FFF2-40B4-BE49-F238E27FC236}">
                <a16:creationId xmlns:a16="http://schemas.microsoft.com/office/drawing/2014/main" id="{AA49E835-6F7B-5B4A-AB88-29B1E3B2A39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297754" y="3868655"/>
            <a:ext cx="2964520" cy="19269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ncoder-decoder &#10;Example : Language Translation ">
            <a:extLst>
              <a:ext uri="{FF2B5EF4-FFF2-40B4-BE49-F238E27FC236}">
                <a16:creationId xmlns:a16="http://schemas.microsoft.com/office/drawing/2014/main" id="{D5C90A53-A01C-3B4C-911A-D63126CD6DD2}"/>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tretch>
            <a:fillRect/>
          </a:stretch>
        </p:blipFill>
        <p:spPr bwMode="auto">
          <a:xfrm>
            <a:off x="8584010" y="3831599"/>
            <a:ext cx="2964516" cy="20010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12CCB5B-5424-3748-B9DB-F08DF3C0B5CD}"/>
              </a:ext>
            </a:extLst>
          </p:cNvPr>
          <p:cNvSpPr txBox="1"/>
          <p:nvPr/>
        </p:nvSpPr>
        <p:spPr>
          <a:xfrm>
            <a:off x="5613313" y="2947340"/>
            <a:ext cx="1995054" cy="646331"/>
          </a:xfrm>
          <a:prstGeom prst="rect">
            <a:avLst/>
          </a:prstGeom>
          <a:noFill/>
        </p:spPr>
        <p:txBody>
          <a:bodyPr wrap="square" rtlCol="0">
            <a:spAutoFit/>
          </a:bodyPr>
          <a:lstStyle/>
          <a:p>
            <a:pPr algn="ctr"/>
            <a:r>
              <a:rPr lang="en-US" dirty="0"/>
              <a:t>Time series/Music Generation</a:t>
            </a:r>
          </a:p>
        </p:txBody>
      </p:sp>
      <p:sp>
        <p:nvSpPr>
          <p:cNvPr id="29" name="TextBox 28">
            <a:extLst>
              <a:ext uri="{FF2B5EF4-FFF2-40B4-BE49-F238E27FC236}">
                <a16:creationId xmlns:a16="http://schemas.microsoft.com/office/drawing/2014/main" id="{4D87C20F-0EA2-A149-ADB4-6BBDE813795A}"/>
              </a:ext>
            </a:extLst>
          </p:cNvPr>
          <p:cNvSpPr txBox="1"/>
          <p:nvPr/>
        </p:nvSpPr>
        <p:spPr>
          <a:xfrm>
            <a:off x="9068741" y="5832647"/>
            <a:ext cx="1995054" cy="369332"/>
          </a:xfrm>
          <a:prstGeom prst="rect">
            <a:avLst/>
          </a:prstGeom>
          <a:noFill/>
        </p:spPr>
        <p:txBody>
          <a:bodyPr wrap="square" rtlCol="0">
            <a:spAutoFit/>
          </a:bodyPr>
          <a:lstStyle/>
          <a:p>
            <a:pPr algn="ctr"/>
            <a:r>
              <a:rPr lang="en-US" dirty="0"/>
              <a:t>Translation</a:t>
            </a:r>
          </a:p>
        </p:txBody>
      </p:sp>
      <p:sp>
        <p:nvSpPr>
          <p:cNvPr id="30" name="TextBox 29">
            <a:extLst>
              <a:ext uri="{FF2B5EF4-FFF2-40B4-BE49-F238E27FC236}">
                <a16:creationId xmlns:a16="http://schemas.microsoft.com/office/drawing/2014/main" id="{5F891F81-8CE6-E149-A070-AB1860F99A06}"/>
              </a:ext>
            </a:extLst>
          </p:cNvPr>
          <p:cNvSpPr txBox="1"/>
          <p:nvPr/>
        </p:nvSpPr>
        <p:spPr>
          <a:xfrm>
            <a:off x="5697322" y="5832647"/>
            <a:ext cx="1995054" cy="369332"/>
          </a:xfrm>
          <a:prstGeom prst="rect">
            <a:avLst/>
          </a:prstGeom>
          <a:noFill/>
        </p:spPr>
        <p:txBody>
          <a:bodyPr wrap="square" rtlCol="0">
            <a:spAutoFit/>
          </a:bodyPr>
          <a:lstStyle/>
          <a:p>
            <a:pPr algn="ctr"/>
            <a:r>
              <a:rPr lang="en-US" dirty="0"/>
              <a:t>Image Annotation</a:t>
            </a:r>
          </a:p>
        </p:txBody>
      </p:sp>
      <p:sp>
        <p:nvSpPr>
          <p:cNvPr id="31" name="TextBox 30">
            <a:extLst>
              <a:ext uri="{FF2B5EF4-FFF2-40B4-BE49-F238E27FC236}">
                <a16:creationId xmlns:a16="http://schemas.microsoft.com/office/drawing/2014/main" id="{043E44E0-01EC-CB46-86A5-BC8C0ABADDE0}"/>
              </a:ext>
            </a:extLst>
          </p:cNvPr>
          <p:cNvSpPr txBox="1"/>
          <p:nvPr/>
        </p:nvSpPr>
        <p:spPr>
          <a:xfrm>
            <a:off x="8981902" y="2995136"/>
            <a:ext cx="1995054" cy="646331"/>
          </a:xfrm>
          <a:prstGeom prst="rect">
            <a:avLst/>
          </a:prstGeom>
          <a:noFill/>
        </p:spPr>
        <p:txBody>
          <a:bodyPr wrap="square" rtlCol="0">
            <a:spAutoFit/>
          </a:bodyPr>
          <a:lstStyle/>
          <a:p>
            <a:pPr algn="ctr"/>
            <a:r>
              <a:rPr lang="en-US" dirty="0"/>
              <a:t>Sentiment classification</a:t>
            </a:r>
          </a:p>
        </p:txBody>
      </p:sp>
    </p:spTree>
    <p:extLst>
      <p:ext uri="{BB962C8B-B14F-4D97-AF65-F5344CB8AC3E}">
        <p14:creationId xmlns:p14="http://schemas.microsoft.com/office/powerpoint/2010/main" val="2237797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1889C-C8CC-9E4D-80A2-0A51271E9CD2}"/>
              </a:ext>
            </a:extLst>
          </p:cNvPr>
          <p:cNvSpPr>
            <a:spLocks noGrp="1"/>
          </p:cNvSpPr>
          <p:nvPr>
            <p:ph type="title"/>
          </p:nvPr>
        </p:nvSpPr>
        <p:spPr>
          <a:xfrm>
            <a:off x="539254" y="1797440"/>
            <a:ext cx="3681871" cy="3263119"/>
          </a:xfrm>
          <a:noFill/>
          <a:ln>
            <a:solidFill>
              <a:schemeClr val="tx1"/>
            </a:solidFill>
          </a:ln>
        </p:spPr>
        <p:txBody>
          <a:bodyPr vert="horz" lIns="274320" tIns="182880" rIns="274320" bIns="182880" rtlCol="0" anchor="ctr" anchorCtr="1">
            <a:normAutofit/>
          </a:bodyPr>
          <a:lstStyle/>
          <a:p>
            <a:r>
              <a:rPr lang="en-US" sz="3600" dirty="0">
                <a:solidFill>
                  <a:schemeClr val="tx1"/>
                </a:solidFill>
              </a:rPr>
              <a:t>Application</a:t>
            </a:r>
            <a:br>
              <a:rPr lang="en-US" sz="3600" dirty="0">
                <a:solidFill>
                  <a:schemeClr val="tx1"/>
                </a:solidFill>
              </a:rPr>
            </a:br>
            <a:br>
              <a:rPr lang="en-US" sz="3600" dirty="0">
                <a:solidFill>
                  <a:schemeClr val="tx1"/>
                </a:solidFill>
              </a:rPr>
            </a:br>
            <a:r>
              <a:rPr lang="en-US" sz="3600" dirty="0">
                <a:solidFill>
                  <a:srgbClr val="FFC000"/>
                </a:solidFill>
              </a:rPr>
              <a:t>Series to series</a:t>
            </a:r>
          </a:p>
        </p:txBody>
      </p:sp>
      <p:pic>
        <p:nvPicPr>
          <p:cNvPr id="9" name="Picture 8" descr="Diagram&#10;&#10;Description automatically generated">
            <a:extLst>
              <a:ext uri="{FF2B5EF4-FFF2-40B4-BE49-F238E27FC236}">
                <a16:creationId xmlns:a16="http://schemas.microsoft.com/office/drawing/2014/main" id="{60329E87-6CD0-B645-98D0-32A1097C9F72}"/>
              </a:ext>
            </a:extLst>
          </p:cNvPr>
          <p:cNvPicPr>
            <a:picLocks noChangeAspect="1"/>
          </p:cNvPicPr>
          <p:nvPr/>
        </p:nvPicPr>
        <p:blipFill>
          <a:blip r:embed="rId3"/>
          <a:stretch>
            <a:fillRect/>
          </a:stretch>
        </p:blipFill>
        <p:spPr>
          <a:xfrm rot="5400000">
            <a:off x="5458460" y="571499"/>
            <a:ext cx="5664200" cy="5715000"/>
          </a:xfrm>
          <a:prstGeom prst="rect">
            <a:avLst/>
          </a:prstGeom>
        </p:spPr>
      </p:pic>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FEA5B0A4-87BE-6847-B5A5-C407DE084297}"/>
                  </a:ext>
                </a:extLst>
              </p14:cNvPr>
              <p14:cNvContentPartPr/>
              <p14:nvPr/>
            </p14:nvContentPartPr>
            <p14:xfrm>
              <a:off x="6415102" y="785062"/>
              <a:ext cx="215280" cy="86760"/>
            </p14:xfrm>
          </p:contentPart>
        </mc:Choice>
        <mc:Fallback>
          <p:pic>
            <p:nvPicPr>
              <p:cNvPr id="10" name="Ink 9">
                <a:extLst>
                  <a:ext uri="{FF2B5EF4-FFF2-40B4-BE49-F238E27FC236}">
                    <a16:creationId xmlns:a16="http://schemas.microsoft.com/office/drawing/2014/main" id="{FEA5B0A4-87BE-6847-B5A5-C407DE084297}"/>
                  </a:ext>
                </a:extLst>
              </p:cNvPr>
              <p:cNvPicPr/>
              <p:nvPr/>
            </p:nvPicPr>
            <p:blipFill>
              <a:blip r:embed="rId5"/>
              <a:stretch>
                <a:fillRect/>
              </a:stretch>
            </p:blipFill>
            <p:spPr>
              <a:xfrm>
                <a:off x="6397462" y="767062"/>
                <a:ext cx="25092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756516DD-A465-FB4D-967B-DE2A52A8A5DE}"/>
                  </a:ext>
                </a:extLst>
              </p14:cNvPr>
              <p14:cNvContentPartPr/>
              <p14:nvPr/>
            </p14:nvContentPartPr>
            <p14:xfrm>
              <a:off x="8140942" y="836542"/>
              <a:ext cx="246960" cy="129600"/>
            </p14:xfrm>
          </p:contentPart>
        </mc:Choice>
        <mc:Fallback>
          <p:pic>
            <p:nvPicPr>
              <p:cNvPr id="11" name="Ink 10">
                <a:extLst>
                  <a:ext uri="{FF2B5EF4-FFF2-40B4-BE49-F238E27FC236}">
                    <a16:creationId xmlns:a16="http://schemas.microsoft.com/office/drawing/2014/main" id="{756516DD-A465-FB4D-967B-DE2A52A8A5DE}"/>
                  </a:ext>
                </a:extLst>
              </p:cNvPr>
              <p:cNvPicPr/>
              <p:nvPr/>
            </p:nvPicPr>
            <p:blipFill>
              <a:blip r:embed="rId7"/>
              <a:stretch>
                <a:fillRect/>
              </a:stretch>
            </p:blipFill>
            <p:spPr>
              <a:xfrm>
                <a:off x="8123302" y="818902"/>
                <a:ext cx="28260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13EBBAD8-8A44-2641-9CF4-6303D41F1D0D}"/>
                  </a:ext>
                </a:extLst>
              </p14:cNvPr>
              <p14:cNvContentPartPr/>
              <p14:nvPr/>
            </p14:nvContentPartPr>
            <p14:xfrm>
              <a:off x="10084222" y="770662"/>
              <a:ext cx="215280" cy="189720"/>
            </p14:xfrm>
          </p:contentPart>
        </mc:Choice>
        <mc:Fallback>
          <p:pic>
            <p:nvPicPr>
              <p:cNvPr id="12" name="Ink 11">
                <a:extLst>
                  <a:ext uri="{FF2B5EF4-FFF2-40B4-BE49-F238E27FC236}">
                    <a16:creationId xmlns:a16="http://schemas.microsoft.com/office/drawing/2014/main" id="{13EBBAD8-8A44-2641-9CF4-6303D41F1D0D}"/>
                  </a:ext>
                </a:extLst>
              </p:cNvPr>
              <p:cNvPicPr/>
              <p:nvPr/>
            </p:nvPicPr>
            <p:blipFill>
              <a:blip r:embed="rId9"/>
              <a:stretch>
                <a:fillRect/>
              </a:stretch>
            </p:blipFill>
            <p:spPr>
              <a:xfrm>
                <a:off x="10066582" y="752662"/>
                <a:ext cx="250920" cy="225360"/>
              </a:xfrm>
              <a:prstGeom prst="rect">
                <a:avLst/>
              </a:prstGeom>
            </p:spPr>
          </p:pic>
        </mc:Fallback>
      </mc:AlternateContent>
    </p:spTree>
    <p:extLst>
      <p:ext uri="{BB962C8B-B14F-4D97-AF65-F5344CB8AC3E}">
        <p14:creationId xmlns:p14="http://schemas.microsoft.com/office/powerpoint/2010/main" val="4088376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1889C-C8CC-9E4D-80A2-0A51271E9CD2}"/>
              </a:ext>
            </a:extLst>
          </p:cNvPr>
          <p:cNvSpPr>
            <a:spLocks noGrp="1"/>
          </p:cNvSpPr>
          <p:nvPr>
            <p:ph type="title"/>
          </p:nvPr>
        </p:nvSpPr>
        <p:spPr>
          <a:xfrm>
            <a:off x="539254" y="1797440"/>
            <a:ext cx="3681871" cy="3263119"/>
          </a:xfrm>
          <a:noFill/>
          <a:ln>
            <a:solidFill>
              <a:schemeClr val="tx1"/>
            </a:solidFill>
          </a:ln>
        </p:spPr>
        <p:txBody>
          <a:bodyPr vert="horz" lIns="274320" tIns="182880" rIns="274320" bIns="182880" rtlCol="0" anchor="ctr" anchorCtr="1">
            <a:normAutofit/>
          </a:bodyPr>
          <a:lstStyle/>
          <a:p>
            <a:r>
              <a:rPr lang="en-US" sz="3600" dirty="0">
                <a:solidFill>
                  <a:schemeClr val="tx1"/>
                </a:solidFill>
              </a:rPr>
              <a:t>Application</a:t>
            </a:r>
            <a:br>
              <a:rPr lang="en-US" sz="3600" dirty="0">
                <a:solidFill>
                  <a:schemeClr val="tx1"/>
                </a:solidFill>
              </a:rPr>
            </a:br>
            <a:br>
              <a:rPr lang="en-US" sz="3600" dirty="0">
                <a:solidFill>
                  <a:schemeClr val="tx1"/>
                </a:solidFill>
              </a:rPr>
            </a:br>
            <a:r>
              <a:rPr lang="en-US" sz="3600" dirty="0">
                <a:solidFill>
                  <a:srgbClr val="FFC000"/>
                </a:solidFill>
              </a:rPr>
              <a:t>Serie to vector</a:t>
            </a:r>
          </a:p>
        </p:txBody>
      </p:sp>
      <p:pic>
        <p:nvPicPr>
          <p:cNvPr id="4" name="Picture 3" descr="Diagram, schematic&#10;&#10;Description automatically generated">
            <a:extLst>
              <a:ext uri="{FF2B5EF4-FFF2-40B4-BE49-F238E27FC236}">
                <a16:creationId xmlns:a16="http://schemas.microsoft.com/office/drawing/2014/main" id="{3979163C-75BF-F644-9D97-92A9B336F28E}"/>
              </a:ext>
            </a:extLst>
          </p:cNvPr>
          <p:cNvPicPr>
            <a:picLocks noChangeAspect="1"/>
          </p:cNvPicPr>
          <p:nvPr/>
        </p:nvPicPr>
        <p:blipFill>
          <a:blip r:embed="rId3"/>
          <a:stretch>
            <a:fillRect/>
          </a:stretch>
        </p:blipFill>
        <p:spPr>
          <a:xfrm rot="5400000">
            <a:off x="6159837" y="985406"/>
            <a:ext cx="3935929" cy="4887185"/>
          </a:xfrm>
          <a:prstGeom prst="rect">
            <a:avLst/>
          </a:prstGeom>
        </p:spPr>
      </p:pic>
    </p:spTree>
    <p:extLst>
      <p:ext uri="{BB962C8B-B14F-4D97-AF65-F5344CB8AC3E}">
        <p14:creationId xmlns:p14="http://schemas.microsoft.com/office/powerpoint/2010/main" val="3355323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1889C-C8CC-9E4D-80A2-0A51271E9CD2}"/>
              </a:ext>
            </a:extLst>
          </p:cNvPr>
          <p:cNvSpPr>
            <a:spLocks noGrp="1"/>
          </p:cNvSpPr>
          <p:nvPr>
            <p:ph type="title"/>
          </p:nvPr>
        </p:nvSpPr>
        <p:spPr>
          <a:xfrm>
            <a:off x="539254" y="1797440"/>
            <a:ext cx="3681871" cy="3263119"/>
          </a:xfrm>
          <a:noFill/>
          <a:ln>
            <a:solidFill>
              <a:schemeClr val="tx1"/>
            </a:solidFill>
          </a:ln>
        </p:spPr>
        <p:txBody>
          <a:bodyPr vert="horz" lIns="274320" tIns="182880" rIns="274320" bIns="182880" rtlCol="0" anchor="ctr" anchorCtr="1">
            <a:normAutofit/>
          </a:bodyPr>
          <a:lstStyle/>
          <a:p>
            <a:r>
              <a:rPr lang="en-US" sz="3600" dirty="0">
                <a:solidFill>
                  <a:schemeClr val="tx1"/>
                </a:solidFill>
              </a:rPr>
              <a:t>Application</a:t>
            </a:r>
            <a:br>
              <a:rPr lang="en-US" sz="3600" dirty="0">
                <a:solidFill>
                  <a:schemeClr val="tx1"/>
                </a:solidFill>
              </a:rPr>
            </a:br>
            <a:br>
              <a:rPr lang="en-US" sz="3600" dirty="0">
                <a:solidFill>
                  <a:schemeClr val="tx1"/>
                </a:solidFill>
              </a:rPr>
            </a:br>
            <a:r>
              <a:rPr lang="en-US" sz="3600" dirty="0">
                <a:solidFill>
                  <a:srgbClr val="FFC000"/>
                </a:solidFill>
              </a:rPr>
              <a:t>Encoder-decoder</a:t>
            </a:r>
          </a:p>
        </p:txBody>
      </p:sp>
      <p:pic>
        <p:nvPicPr>
          <p:cNvPr id="4" name="Picture 3" descr="Diagram&#10;&#10;Description automatically generated">
            <a:extLst>
              <a:ext uri="{FF2B5EF4-FFF2-40B4-BE49-F238E27FC236}">
                <a16:creationId xmlns:a16="http://schemas.microsoft.com/office/drawing/2014/main" id="{A241C5E1-9EE5-714E-97E0-72127A476E91}"/>
              </a:ext>
            </a:extLst>
          </p:cNvPr>
          <p:cNvPicPr>
            <a:picLocks noChangeAspect="1"/>
          </p:cNvPicPr>
          <p:nvPr/>
        </p:nvPicPr>
        <p:blipFill>
          <a:blip r:embed="rId3"/>
          <a:stretch>
            <a:fillRect/>
          </a:stretch>
        </p:blipFill>
        <p:spPr>
          <a:xfrm rot="5400000">
            <a:off x="6647632" y="0"/>
            <a:ext cx="3368982" cy="6858000"/>
          </a:xfrm>
          <a:prstGeom prst="rect">
            <a:avLst/>
          </a:prstGeom>
        </p:spPr>
      </p:pic>
    </p:spTree>
    <p:extLst>
      <p:ext uri="{BB962C8B-B14F-4D97-AF65-F5344CB8AC3E}">
        <p14:creationId xmlns:p14="http://schemas.microsoft.com/office/powerpoint/2010/main" val="69966918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685</TotalTime>
  <Words>2086</Words>
  <Application>Microsoft Macintosh PowerPoint</Application>
  <PresentationFormat>Widescreen</PresentationFormat>
  <Paragraphs>210</Paragraphs>
  <Slides>21</Slides>
  <Notes>18</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Gill Sans MT</vt:lpstr>
      <vt:lpstr>inherit</vt:lpstr>
      <vt:lpstr>Parcel</vt:lpstr>
      <vt:lpstr>RNN Sequence Data</vt:lpstr>
      <vt:lpstr>Sequence Data</vt:lpstr>
      <vt:lpstr>Underlying Mechanism </vt:lpstr>
      <vt:lpstr>Underlying Mechanism  </vt:lpstr>
      <vt:lpstr>Limitation</vt:lpstr>
      <vt:lpstr>Application</vt:lpstr>
      <vt:lpstr>Application  Series to series</vt:lpstr>
      <vt:lpstr>Application  Serie to vector</vt:lpstr>
      <vt:lpstr>Application  Encoder-decoder</vt:lpstr>
      <vt:lpstr>Data preparation</vt:lpstr>
      <vt:lpstr>Data preparation   Sliding window</vt:lpstr>
      <vt:lpstr>Handling Missing Data &amp; outliers</vt:lpstr>
      <vt:lpstr>Interpreting LSTM  Return_sequences=True</vt:lpstr>
      <vt:lpstr>Interpreting LSTM  Return_sequences=Default</vt:lpstr>
      <vt:lpstr>RNN Hyperparameter</vt:lpstr>
      <vt:lpstr>Application  Encoder-decoder</vt:lpstr>
      <vt:lpstr>RNN in translation</vt:lpstr>
      <vt:lpstr>Attention</vt:lpstr>
      <vt:lpstr>1. Association of words </vt:lpstr>
      <vt:lpstr>2. Score</vt:lpstr>
      <vt:lpstr>In summary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RNN Sequence Data</dc:title>
  <dc:creator>Philippe Beliveau</dc:creator>
  <cp:lastModifiedBy>Philippe Beliveau</cp:lastModifiedBy>
  <cp:revision>14</cp:revision>
  <dcterms:created xsi:type="dcterms:W3CDTF">2022-01-20T12:30:40Z</dcterms:created>
  <dcterms:modified xsi:type="dcterms:W3CDTF">2022-01-20T23:57:35Z</dcterms:modified>
</cp:coreProperties>
</file>